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9" r:id="rId2"/>
    <p:sldId id="261" r:id="rId3"/>
    <p:sldId id="262" r:id="rId4"/>
    <p:sldId id="263" r:id="rId5"/>
    <p:sldId id="260"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93" r:id="rId28"/>
    <p:sldId id="285" r:id="rId29"/>
    <p:sldId id="287" r:id="rId30"/>
    <p:sldId id="288" r:id="rId31"/>
    <p:sldId id="289" r:id="rId32"/>
    <p:sldId id="290" r:id="rId33"/>
    <p:sldId id="291" r:id="rId34"/>
    <p:sldId id="292" r:id="rId35"/>
    <p:sldId id="294" r:id="rId36"/>
    <p:sldId id="295" r:id="rId37"/>
    <p:sldId id="296" r:id="rId38"/>
    <p:sldId id="297" r:id="rId39"/>
    <p:sldId id="300" r:id="rId40"/>
    <p:sldId id="298" r:id="rId41"/>
    <p:sldId id="299" r:id="rId42"/>
    <p:sldId id="30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72B9"/>
    <a:srgbClr val="CC0099"/>
    <a:srgbClr val="FFC5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78" d="100"/>
          <a:sy n="78" d="100"/>
        </p:scale>
        <p:origin x="39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70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41242E-B0D3-4A5E-9375-B2334314ED4F}" type="datetimeFigureOut">
              <a:rPr lang="en-US" smtClean="0"/>
              <a:t>11-Mar-21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A927CD-FE7D-48A7-AB48-2E09FA01A8AF}" type="slidenum">
              <a:rPr lang="en-US" smtClean="0"/>
              <a:t>‹#›</a:t>
            </a:fld>
            <a:endParaRPr lang="en-US"/>
          </a:p>
        </p:txBody>
      </p:sp>
    </p:spTree>
    <p:extLst>
      <p:ext uri="{BB962C8B-B14F-4D97-AF65-F5344CB8AC3E}">
        <p14:creationId xmlns:p14="http://schemas.microsoft.com/office/powerpoint/2010/main" val="3431762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A4FDB-A3D6-4029-B852-DF78D0A44B7B}" type="datetimeFigureOut">
              <a:rPr lang="en-US" smtClean="0"/>
              <a:t>11-Mar-21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65379-891C-48E5-842D-7784D03AA7DB}" type="slidenum">
              <a:rPr lang="en-US" smtClean="0"/>
              <a:t>‹#›</a:t>
            </a:fld>
            <a:endParaRPr lang="en-US"/>
          </a:p>
        </p:txBody>
      </p:sp>
    </p:spTree>
    <p:extLst>
      <p:ext uri="{BB962C8B-B14F-4D97-AF65-F5344CB8AC3E}">
        <p14:creationId xmlns:p14="http://schemas.microsoft.com/office/powerpoint/2010/main" val="1461931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8</a:t>
            </a:fld>
            <a:endParaRPr lang="en-US"/>
          </a:p>
        </p:txBody>
      </p:sp>
    </p:spTree>
    <p:extLst>
      <p:ext uri="{BB962C8B-B14F-4D97-AF65-F5344CB8AC3E}">
        <p14:creationId xmlns:p14="http://schemas.microsoft.com/office/powerpoint/2010/main" val="3664524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17</a:t>
            </a:fld>
            <a:endParaRPr lang="en-US"/>
          </a:p>
        </p:txBody>
      </p:sp>
    </p:spTree>
    <p:extLst>
      <p:ext uri="{BB962C8B-B14F-4D97-AF65-F5344CB8AC3E}">
        <p14:creationId xmlns:p14="http://schemas.microsoft.com/office/powerpoint/2010/main" val="1299024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18</a:t>
            </a:fld>
            <a:endParaRPr lang="en-US"/>
          </a:p>
        </p:txBody>
      </p:sp>
    </p:spTree>
    <p:extLst>
      <p:ext uri="{BB962C8B-B14F-4D97-AF65-F5344CB8AC3E}">
        <p14:creationId xmlns:p14="http://schemas.microsoft.com/office/powerpoint/2010/main" val="3667321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19</a:t>
            </a:fld>
            <a:endParaRPr lang="en-US"/>
          </a:p>
        </p:txBody>
      </p:sp>
    </p:spTree>
    <p:extLst>
      <p:ext uri="{BB962C8B-B14F-4D97-AF65-F5344CB8AC3E}">
        <p14:creationId xmlns:p14="http://schemas.microsoft.com/office/powerpoint/2010/main" val="2145830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20</a:t>
            </a:fld>
            <a:endParaRPr lang="en-US"/>
          </a:p>
        </p:txBody>
      </p:sp>
    </p:spTree>
    <p:extLst>
      <p:ext uri="{BB962C8B-B14F-4D97-AF65-F5344CB8AC3E}">
        <p14:creationId xmlns:p14="http://schemas.microsoft.com/office/powerpoint/2010/main" val="3908395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21</a:t>
            </a:fld>
            <a:endParaRPr lang="en-US"/>
          </a:p>
        </p:txBody>
      </p:sp>
    </p:spTree>
    <p:extLst>
      <p:ext uri="{BB962C8B-B14F-4D97-AF65-F5344CB8AC3E}">
        <p14:creationId xmlns:p14="http://schemas.microsoft.com/office/powerpoint/2010/main" val="3330805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22</a:t>
            </a:fld>
            <a:endParaRPr lang="en-US"/>
          </a:p>
        </p:txBody>
      </p:sp>
    </p:spTree>
    <p:extLst>
      <p:ext uri="{BB962C8B-B14F-4D97-AF65-F5344CB8AC3E}">
        <p14:creationId xmlns:p14="http://schemas.microsoft.com/office/powerpoint/2010/main" val="4104527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23</a:t>
            </a:fld>
            <a:endParaRPr lang="en-US"/>
          </a:p>
        </p:txBody>
      </p:sp>
    </p:spTree>
    <p:extLst>
      <p:ext uri="{BB962C8B-B14F-4D97-AF65-F5344CB8AC3E}">
        <p14:creationId xmlns:p14="http://schemas.microsoft.com/office/powerpoint/2010/main" val="364074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24</a:t>
            </a:fld>
            <a:endParaRPr lang="en-US"/>
          </a:p>
        </p:txBody>
      </p:sp>
    </p:spTree>
    <p:extLst>
      <p:ext uri="{BB962C8B-B14F-4D97-AF65-F5344CB8AC3E}">
        <p14:creationId xmlns:p14="http://schemas.microsoft.com/office/powerpoint/2010/main" val="4014604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25</a:t>
            </a:fld>
            <a:endParaRPr lang="en-US"/>
          </a:p>
        </p:txBody>
      </p:sp>
    </p:spTree>
    <p:extLst>
      <p:ext uri="{BB962C8B-B14F-4D97-AF65-F5344CB8AC3E}">
        <p14:creationId xmlns:p14="http://schemas.microsoft.com/office/powerpoint/2010/main" val="398288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26</a:t>
            </a:fld>
            <a:endParaRPr lang="en-US"/>
          </a:p>
        </p:txBody>
      </p:sp>
    </p:spTree>
    <p:extLst>
      <p:ext uri="{BB962C8B-B14F-4D97-AF65-F5344CB8AC3E}">
        <p14:creationId xmlns:p14="http://schemas.microsoft.com/office/powerpoint/2010/main" val="841096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9</a:t>
            </a:fld>
            <a:endParaRPr lang="en-US"/>
          </a:p>
        </p:txBody>
      </p:sp>
    </p:spTree>
    <p:extLst>
      <p:ext uri="{BB962C8B-B14F-4D97-AF65-F5344CB8AC3E}">
        <p14:creationId xmlns:p14="http://schemas.microsoft.com/office/powerpoint/2010/main" val="2943850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27</a:t>
            </a:fld>
            <a:endParaRPr lang="en-US"/>
          </a:p>
        </p:txBody>
      </p:sp>
    </p:spTree>
    <p:extLst>
      <p:ext uri="{BB962C8B-B14F-4D97-AF65-F5344CB8AC3E}">
        <p14:creationId xmlns:p14="http://schemas.microsoft.com/office/powerpoint/2010/main" val="1712059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28</a:t>
            </a:fld>
            <a:endParaRPr lang="en-US"/>
          </a:p>
        </p:txBody>
      </p:sp>
    </p:spTree>
    <p:extLst>
      <p:ext uri="{BB962C8B-B14F-4D97-AF65-F5344CB8AC3E}">
        <p14:creationId xmlns:p14="http://schemas.microsoft.com/office/powerpoint/2010/main" val="1686929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29</a:t>
            </a:fld>
            <a:endParaRPr lang="en-US"/>
          </a:p>
        </p:txBody>
      </p:sp>
    </p:spTree>
    <p:extLst>
      <p:ext uri="{BB962C8B-B14F-4D97-AF65-F5344CB8AC3E}">
        <p14:creationId xmlns:p14="http://schemas.microsoft.com/office/powerpoint/2010/main" val="2243446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30</a:t>
            </a:fld>
            <a:endParaRPr lang="en-US"/>
          </a:p>
        </p:txBody>
      </p:sp>
    </p:spTree>
    <p:extLst>
      <p:ext uri="{BB962C8B-B14F-4D97-AF65-F5344CB8AC3E}">
        <p14:creationId xmlns:p14="http://schemas.microsoft.com/office/powerpoint/2010/main" val="472868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31</a:t>
            </a:fld>
            <a:endParaRPr lang="en-US"/>
          </a:p>
        </p:txBody>
      </p:sp>
    </p:spTree>
    <p:extLst>
      <p:ext uri="{BB962C8B-B14F-4D97-AF65-F5344CB8AC3E}">
        <p14:creationId xmlns:p14="http://schemas.microsoft.com/office/powerpoint/2010/main" val="2887207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32</a:t>
            </a:fld>
            <a:endParaRPr lang="en-US"/>
          </a:p>
        </p:txBody>
      </p:sp>
    </p:spTree>
    <p:extLst>
      <p:ext uri="{BB962C8B-B14F-4D97-AF65-F5344CB8AC3E}">
        <p14:creationId xmlns:p14="http://schemas.microsoft.com/office/powerpoint/2010/main" val="3545236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33</a:t>
            </a:fld>
            <a:endParaRPr lang="en-US"/>
          </a:p>
        </p:txBody>
      </p:sp>
    </p:spTree>
    <p:extLst>
      <p:ext uri="{BB962C8B-B14F-4D97-AF65-F5344CB8AC3E}">
        <p14:creationId xmlns:p14="http://schemas.microsoft.com/office/powerpoint/2010/main" val="1475568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34</a:t>
            </a:fld>
            <a:endParaRPr lang="en-US"/>
          </a:p>
        </p:txBody>
      </p:sp>
    </p:spTree>
    <p:extLst>
      <p:ext uri="{BB962C8B-B14F-4D97-AF65-F5344CB8AC3E}">
        <p14:creationId xmlns:p14="http://schemas.microsoft.com/office/powerpoint/2010/main" val="400356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35</a:t>
            </a:fld>
            <a:endParaRPr lang="en-US"/>
          </a:p>
        </p:txBody>
      </p:sp>
    </p:spTree>
    <p:extLst>
      <p:ext uri="{BB962C8B-B14F-4D97-AF65-F5344CB8AC3E}">
        <p14:creationId xmlns:p14="http://schemas.microsoft.com/office/powerpoint/2010/main" val="3511286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36</a:t>
            </a:fld>
            <a:endParaRPr lang="en-US"/>
          </a:p>
        </p:txBody>
      </p:sp>
    </p:spTree>
    <p:extLst>
      <p:ext uri="{BB962C8B-B14F-4D97-AF65-F5344CB8AC3E}">
        <p14:creationId xmlns:p14="http://schemas.microsoft.com/office/powerpoint/2010/main" val="360216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10</a:t>
            </a:fld>
            <a:endParaRPr lang="en-US"/>
          </a:p>
        </p:txBody>
      </p:sp>
    </p:spTree>
    <p:extLst>
      <p:ext uri="{BB962C8B-B14F-4D97-AF65-F5344CB8AC3E}">
        <p14:creationId xmlns:p14="http://schemas.microsoft.com/office/powerpoint/2010/main" val="6720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37</a:t>
            </a:fld>
            <a:endParaRPr lang="en-US"/>
          </a:p>
        </p:txBody>
      </p:sp>
    </p:spTree>
    <p:extLst>
      <p:ext uri="{BB962C8B-B14F-4D97-AF65-F5344CB8AC3E}">
        <p14:creationId xmlns:p14="http://schemas.microsoft.com/office/powerpoint/2010/main" val="47179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38</a:t>
            </a:fld>
            <a:endParaRPr lang="en-US"/>
          </a:p>
        </p:txBody>
      </p:sp>
    </p:spTree>
    <p:extLst>
      <p:ext uri="{BB962C8B-B14F-4D97-AF65-F5344CB8AC3E}">
        <p14:creationId xmlns:p14="http://schemas.microsoft.com/office/powerpoint/2010/main" val="26785276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39</a:t>
            </a:fld>
            <a:endParaRPr lang="en-US"/>
          </a:p>
        </p:txBody>
      </p:sp>
    </p:spTree>
    <p:extLst>
      <p:ext uri="{BB962C8B-B14F-4D97-AF65-F5344CB8AC3E}">
        <p14:creationId xmlns:p14="http://schemas.microsoft.com/office/powerpoint/2010/main" val="25379460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40</a:t>
            </a:fld>
            <a:endParaRPr lang="en-US"/>
          </a:p>
        </p:txBody>
      </p:sp>
    </p:spTree>
    <p:extLst>
      <p:ext uri="{BB962C8B-B14F-4D97-AF65-F5344CB8AC3E}">
        <p14:creationId xmlns:p14="http://schemas.microsoft.com/office/powerpoint/2010/main" val="16955180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41</a:t>
            </a:fld>
            <a:endParaRPr lang="en-US"/>
          </a:p>
        </p:txBody>
      </p:sp>
    </p:spTree>
    <p:extLst>
      <p:ext uri="{BB962C8B-B14F-4D97-AF65-F5344CB8AC3E}">
        <p14:creationId xmlns:p14="http://schemas.microsoft.com/office/powerpoint/2010/main" val="2572310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42</a:t>
            </a:fld>
            <a:endParaRPr lang="en-US"/>
          </a:p>
        </p:txBody>
      </p:sp>
    </p:spTree>
    <p:extLst>
      <p:ext uri="{BB962C8B-B14F-4D97-AF65-F5344CB8AC3E}">
        <p14:creationId xmlns:p14="http://schemas.microsoft.com/office/powerpoint/2010/main" val="1124909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11</a:t>
            </a:fld>
            <a:endParaRPr lang="en-US"/>
          </a:p>
        </p:txBody>
      </p:sp>
    </p:spTree>
    <p:extLst>
      <p:ext uri="{BB962C8B-B14F-4D97-AF65-F5344CB8AC3E}">
        <p14:creationId xmlns:p14="http://schemas.microsoft.com/office/powerpoint/2010/main" val="3969848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12</a:t>
            </a:fld>
            <a:endParaRPr lang="en-US"/>
          </a:p>
        </p:txBody>
      </p:sp>
    </p:spTree>
    <p:extLst>
      <p:ext uri="{BB962C8B-B14F-4D97-AF65-F5344CB8AC3E}">
        <p14:creationId xmlns:p14="http://schemas.microsoft.com/office/powerpoint/2010/main" val="3296703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13</a:t>
            </a:fld>
            <a:endParaRPr lang="en-US"/>
          </a:p>
        </p:txBody>
      </p:sp>
    </p:spTree>
    <p:extLst>
      <p:ext uri="{BB962C8B-B14F-4D97-AF65-F5344CB8AC3E}">
        <p14:creationId xmlns:p14="http://schemas.microsoft.com/office/powerpoint/2010/main" val="2498334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14</a:t>
            </a:fld>
            <a:endParaRPr lang="en-US"/>
          </a:p>
        </p:txBody>
      </p:sp>
    </p:spTree>
    <p:extLst>
      <p:ext uri="{BB962C8B-B14F-4D97-AF65-F5344CB8AC3E}">
        <p14:creationId xmlns:p14="http://schemas.microsoft.com/office/powerpoint/2010/main" val="753324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15</a:t>
            </a:fld>
            <a:endParaRPr lang="en-US"/>
          </a:p>
        </p:txBody>
      </p:sp>
    </p:spTree>
    <p:extLst>
      <p:ext uri="{BB962C8B-B14F-4D97-AF65-F5344CB8AC3E}">
        <p14:creationId xmlns:p14="http://schemas.microsoft.com/office/powerpoint/2010/main" val="101297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379-891C-48E5-842D-7784D03AA7DB}" type="slidenum">
              <a:rPr lang="en-US" smtClean="0"/>
              <a:t>16</a:t>
            </a:fld>
            <a:endParaRPr lang="en-US"/>
          </a:p>
        </p:txBody>
      </p:sp>
    </p:spTree>
    <p:extLst>
      <p:ext uri="{BB962C8B-B14F-4D97-AF65-F5344CB8AC3E}">
        <p14:creationId xmlns:p14="http://schemas.microsoft.com/office/powerpoint/2010/main" val="1196424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EBDB1A-AF4F-4A5C-8128-E7AC43394655}" type="datetimeFigureOut">
              <a:rPr lang="en-US" smtClean="0"/>
              <a:t>11-Mar-21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31442132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BDB1A-AF4F-4A5C-8128-E7AC43394655}" type="datetimeFigureOut">
              <a:rPr lang="en-US" smtClean="0"/>
              <a:t>11-Mar-21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1109867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BDB1A-AF4F-4A5C-8128-E7AC43394655}" type="datetimeFigureOut">
              <a:rPr lang="en-US" smtClean="0"/>
              <a:t>11-Mar-21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188548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BDB1A-AF4F-4A5C-8128-E7AC43394655}" type="datetimeFigureOut">
              <a:rPr lang="en-US" smtClean="0"/>
              <a:t>11-Mar-21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245013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BDB1A-AF4F-4A5C-8128-E7AC43394655}" type="datetimeFigureOut">
              <a:rPr lang="en-US" smtClean="0"/>
              <a:t>11-Mar-21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161570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EBDB1A-AF4F-4A5C-8128-E7AC43394655}" type="datetimeFigureOut">
              <a:rPr lang="en-US" smtClean="0"/>
              <a:t>11-Mar-21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29613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BDB1A-AF4F-4A5C-8128-E7AC43394655}" type="datetimeFigureOut">
              <a:rPr lang="en-US" smtClean="0"/>
              <a:t>11-Mar-21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11069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BDB1A-AF4F-4A5C-8128-E7AC43394655}" type="datetimeFigureOut">
              <a:rPr lang="en-US" smtClean="0"/>
              <a:t>11-Mar-21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349645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BDB1A-AF4F-4A5C-8128-E7AC43394655}" type="datetimeFigureOut">
              <a:rPr lang="en-US" smtClean="0"/>
              <a:t>11-Mar-21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32727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BDB1A-AF4F-4A5C-8128-E7AC43394655}" type="datetimeFigureOut">
              <a:rPr lang="en-US" smtClean="0"/>
              <a:t>11-Mar-21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408844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BDB1A-AF4F-4A5C-8128-E7AC43394655}" type="datetimeFigureOut">
              <a:rPr lang="en-US" smtClean="0"/>
              <a:t>11-Mar-21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1BA72-561D-4631-96EE-D8924B88B744}" type="slidenum">
              <a:rPr lang="en-US" smtClean="0"/>
              <a:t>‹#›</a:t>
            </a:fld>
            <a:endParaRPr lang="en-US"/>
          </a:p>
        </p:txBody>
      </p:sp>
    </p:spTree>
    <p:extLst>
      <p:ext uri="{BB962C8B-B14F-4D97-AF65-F5344CB8AC3E}">
        <p14:creationId xmlns:p14="http://schemas.microsoft.com/office/powerpoint/2010/main" val="68284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BDB1A-AF4F-4A5C-8128-E7AC43394655}" type="datetimeFigureOut">
              <a:rPr lang="en-US" smtClean="0"/>
              <a:t>11-Mar-21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1BA72-561D-4631-96EE-D8924B88B744}" type="slidenum">
              <a:rPr lang="en-US" smtClean="0"/>
              <a:t>‹#›</a:t>
            </a:fld>
            <a:endParaRPr lang="en-US"/>
          </a:p>
        </p:txBody>
      </p:sp>
    </p:spTree>
    <p:extLst>
      <p:ext uri="{BB962C8B-B14F-4D97-AF65-F5344CB8AC3E}">
        <p14:creationId xmlns:p14="http://schemas.microsoft.com/office/powerpoint/2010/main" val="1589783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3445174"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What is Linguistics?</a:t>
            </a:r>
            <a:endParaRPr lang="en-US" sz="2800" b="1" dirty="0">
              <a:solidFill>
                <a:schemeClr val="bg1"/>
              </a:solidFill>
              <a:latin typeface="Cambria" panose="02040503050406030204" pitchFamily="18" charset="0"/>
            </a:endParaRPr>
          </a:p>
        </p:txBody>
      </p:sp>
      <p:sp>
        <p:nvSpPr>
          <p:cNvPr id="6" name="TextBox 5"/>
          <p:cNvSpPr txBox="1"/>
          <p:nvPr/>
        </p:nvSpPr>
        <p:spPr>
          <a:xfrm>
            <a:off x="1943916" y="1193780"/>
            <a:ext cx="2949846" cy="523220"/>
          </a:xfrm>
          <a:prstGeom prst="rect">
            <a:avLst/>
          </a:prstGeom>
          <a:noFill/>
        </p:spPr>
        <p:txBody>
          <a:bodyPr wrap="none" rtlCol="0">
            <a:spAutoFit/>
          </a:bodyPr>
          <a:lstStyle/>
          <a:p>
            <a:r>
              <a:rPr lang="en-US" sz="2800" dirty="0" smtClean="0">
                <a:latin typeface="Cambria" panose="02040503050406030204" pitchFamily="18" charset="0"/>
              </a:rPr>
              <a:t>What is language?</a:t>
            </a:r>
            <a:endParaRPr lang="en-US" sz="2800" dirty="0">
              <a:latin typeface="Cambria" panose="02040503050406030204" pitchFamily="18" charset="0"/>
            </a:endParaRPr>
          </a:p>
        </p:txBody>
      </p:sp>
      <p:sp>
        <p:nvSpPr>
          <p:cNvPr id="7" name="TextBox 6"/>
          <p:cNvSpPr txBox="1"/>
          <p:nvPr/>
        </p:nvSpPr>
        <p:spPr>
          <a:xfrm>
            <a:off x="5016390" y="1215032"/>
            <a:ext cx="6227874" cy="523220"/>
          </a:xfrm>
          <a:prstGeom prst="rect">
            <a:avLst/>
          </a:prstGeom>
          <a:noFill/>
        </p:spPr>
        <p:txBody>
          <a:bodyPr wrap="square" rtlCol="0">
            <a:spAutoFit/>
          </a:bodyPr>
          <a:lstStyle/>
          <a:p>
            <a:r>
              <a:rPr lang="en-US" sz="2800" b="1" dirty="0" smtClean="0">
                <a:latin typeface="Cambria" panose="02040503050406030204" pitchFamily="18" charset="0"/>
              </a:rPr>
              <a:t>Means </a:t>
            </a:r>
            <a:r>
              <a:rPr lang="en-US" sz="2800" b="1" dirty="0">
                <a:latin typeface="Cambria" panose="02040503050406030204" pitchFamily="18" charset="0"/>
              </a:rPr>
              <a:t>of </a:t>
            </a:r>
            <a:r>
              <a:rPr lang="en-US" sz="2800" b="1" dirty="0" smtClean="0">
                <a:latin typeface="Cambria" panose="02040503050406030204" pitchFamily="18" charset="0"/>
              </a:rPr>
              <a:t>communication</a:t>
            </a:r>
            <a:endParaRPr lang="en-US" sz="2800" b="1" dirty="0">
              <a:latin typeface="Cambria" panose="02040503050406030204" pitchFamily="18" charset="0"/>
            </a:endParaRPr>
          </a:p>
        </p:txBody>
      </p:sp>
      <p:sp>
        <p:nvSpPr>
          <p:cNvPr id="8" name="TextBox 7"/>
          <p:cNvSpPr txBox="1"/>
          <p:nvPr/>
        </p:nvSpPr>
        <p:spPr>
          <a:xfrm>
            <a:off x="466033" y="1864340"/>
            <a:ext cx="11449742" cy="1384995"/>
          </a:xfrm>
          <a:prstGeom prst="rect">
            <a:avLst/>
          </a:prstGeom>
          <a:noFill/>
        </p:spPr>
        <p:txBody>
          <a:bodyPr wrap="square" rtlCol="0">
            <a:spAutoFit/>
          </a:bodyPr>
          <a:lstStyle/>
          <a:p>
            <a:r>
              <a:rPr lang="en-US" sz="2800" dirty="0" smtClean="0">
                <a:latin typeface="Cambria" panose="02040503050406030204" pitchFamily="18" charset="0"/>
              </a:rPr>
              <a:t>'Language </a:t>
            </a:r>
            <a:r>
              <a:rPr lang="en-US" sz="2800" dirty="0">
                <a:latin typeface="Cambria" panose="02040503050406030204" pitchFamily="18" charset="0"/>
              </a:rPr>
              <a:t>is purely human and non-instinctive method of communicating ideas, . emotions and desires by means of voluntarily produced symbols. </a:t>
            </a:r>
            <a:r>
              <a:rPr lang="en-US" sz="2800" dirty="0" smtClean="0">
                <a:latin typeface="Cambria" panose="02040503050406030204" pitchFamily="18" charset="0"/>
              </a:rPr>
              <a:t>								(Edward Whorf Sapir </a:t>
            </a:r>
            <a:r>
              <a:rPr lang="en-US" sz="2800" dirty="0">
                <a:latin typeface="Cambria" panose="02040503050406030204" pitchFamily="18" charset="0"/>
              </a:rPr>
              <a:t>1921). </a:t>
            </a:r>
          </a:p>
        </p:txBody>
      </p:sp>
      <p:sp>
        <p:nvSpPr>
          <p:cNvPr id="9" name="TextBox 8"/>
          <p:cNvSpPr txBox="1"/>
          <p:nvPr/>
        </p:nvSpPr>
        <p:spPr>
          <a:xfrm>
            <a:off x="371129" y="3602592"/>
            <a:ext cx="11449742" cy="1815882"/>
          </a:xfrm>
          <a:prstGeom prst="rect">
            <a:avLst/>
          </a:prstGeom>
          <a:noFill/>
        </p:spPr>
        <p:txBody>
          <a:bodyPr wrap="square" rtlCol="0">
            <a:spAutoFit/>
          </a:bodyPr>
          <a:lstStyle/>
          <a:p>
            <a:r>
              <a:rPr lang="en-US" sz="2800" dirty="0">
                <a:latin typeface="Cambria" panose="02040503050406030204" pitchFamily="18" charset="0"/>
              </a:rPr>
              <a:t>Language is a 'System of sounds, words, patterns, </a:t>
            </a:r>
            <a:r>
              <a:rPr lang="en-US" sz="2800" dirty="0" err="1">
                <a:latin typeface="Cambria" panose="02040503050406030204" pitchFamily="18" charset="0"/>
              </a:rPr>
              <a:t>etc</a:t>
            </a:r>
            <a:r>
              <a:rPr lang="en-US" sz="2800" dirty="0">
                <a:latin typeface="Cambria" panose="02040503050406030204" pitchFamily="18" charset="0"/>
              </a:rPr>
              <a:t>, used by humans to communicate thoughts and feelings.' (Oxford Advanced Learner's Dictionary. 1989) </a:t>
            </a:r>
          </a:p>
          <a:p>
            <a:r>
              <a:rPr lang="en-US" sz="2800" dirty="0" smtClean="0">
                <a:latin typeface="Cambria" panose="02040503050406030204" pitchFamily="18" charset="0"/>
              </a:rPr>
              <a:t>							</a:t>
            </a:r>
            <a:endParaRPr lang="en-US" sz="2800" dirty="0">
              <a:latin typeface="Cambria" panose="02040503050406030204" pitchFamily="18" charset="0"/>
            </a:endParaRPr>
          </a:p>
        </p:txBody>
      </p:sp>
    </p:spTree>
    <p:extLst>
      <p:ext uri="{BB962C8B-B14F-4D97-AF65-F5344CB8AC3E}">
        <p14:creationId xmlns:p14="http://schemas.microsoft.com/office/powerpoint/2010/main" val="390099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7446141"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Animal Communication </a:t>
            </a:r>
            <a:r>
              <a:rPr lang="en-US" sz="2800" b="1" dirty="0" err="1" smtClean="0">
                <a:solidFill>
                  <a:schemeClr val="bg1"/>
                </a:solidFill>
                <a:latin typeface="Cambria" panose="02040503050406030204" pitchFamily="18" charset="0"/>
              </a:rPr>
              <a:t>Vs</a:t>
            </a:r>
            <a:r>
              <a:rPr lang="en-US" sz="2800" b="1" dirty="0" smtClean="0">
                <a:solidFill>
                  <a:schemeClr val="bg1"/>
                </a:solidFill>
                <a:latin typeface="Cambria" panose="02040503050406030204" pitchFamily="18" charset="0"/>
              </a:rPr>
              <a:t> Human Language</a:t>
            </a:r>
            <a:endParaRPr lang="en-US" sz="2800" b="1" dirty="0">
              <a:solidFill>
                <a:schemeClr val="bg1"/>
              </a:solidFill>
              <a:latin typeface="Cambria" panose="02040503050406030204" pitchFamily="18" charset="0"/>
            </a:endParaRPr>
          </a:p>
        </p:txBody>
      </p:sp>
      <p:sp>
        <p:nvSpPr>
          <p:cNvPr id="6" name="TextBox 5"/>
          <p:cNvSpPr txBox="1"/>
          <p:nvPr/>
        </p:nvSpPr>
        <p:spPr>
          <a:xfrm>
            <a:off x="752475" y="1301456"/>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The Need </a:t>
            </a:r>
            <a:r>
              <a:rPr lang="en-US" sz="2800" b="1" dirty="0">
                <a:latin typeface="Cambria" panose="02040503050406030204" pitchFamily="18" charset="0"/>
              </a:rPr>
              <a:t>for </a:t>
            </a:r>
            <a:r>
              <a:rPr lang="en-US" sz="2800" b="1" dirty="0" smtClean="0">
                <a:latin typeface="Cambria" panose="02040503050406030204" pitchFamily="18" charset="0"/>
              </a:rPr>
              <a:t>Learning</a:t>
            </a:r>
            <a:endParaRPr lang="en-US" sz="2800" dirty="0">
              <a:latin typeface="Cambria" panose="02040503050406030204" pitchFamily="18" charset="0"/>
            </a:endParaRPr>
          </a:p>
        </p:txBody>
      </p:sp>
      <p:sp>
        <p:nvSpPr>
          <p:cNvPr id="7" name="TextBox 6"/>
          <p:cNvSpPr txBox="1"/>
          <p:nvPr/>
        </p:nvSpPr>
        <p:spPr>
          <a:xfrm>
            <a:off x="743712" y="3498204"/>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Displacement</a:t>
            </a:r>
            <a:endParaRPr lang="en-US" sz="2800" b="1" dirty="0">
              <a:latin typeface="Cambria" panose="02040503050406030204" pitchFamily="18" charset="0"/>
            </a:endParaRPr>
          </a:p>
        </p:txBody>
      </p:sp>
      <p:sp>
        <p:nvSpPr>
          <p:cNvPr id="9" name="TextBox 8"/>
          <p:cNvSpPr txBox="1"/>
          <p:nvPr/>
        </p:nvSpPr>
        <p:spPr>
          <a:xfrm>
            <a:off x="752475" y="3879070"/>
            <a:ext cx="10929937" cy="2677656"/>
          </a:xfrm>
          <a:prstGeom prst="rect">
            <a:avLst/>
          </a:prstGeom>
          <a:noFill/>
        </p:spPr>
        <p:txBody>
          <a:bodyPr wrap="square" rtlCol="0">
            <a:spAutoFit/>
          </a:bodyPr>
          <a:lstStyle/>
          <a:p>
            <a:pPr algn="just"/>
            <a:r>
              <a:rPr lang="en-US" sz="2800" dirty="0">
                <a:latin typeface="Cambria" panose="02040503050406030204" pitchFamily="18" charset="0"/>
              </a:rPr>
              <a:t>Most animals can communicate about things in the immediate environment only. A bird utters its cry of danger when danger is present. It cannot give information about a danger which is removed in time and place. </a:t>
            </a:r>
            <a:r>
              <a:rPr lang="en-US" sz="2800" dirty="0" smtClean="0">
                <a:latin typeface="Cambria" panose="02040503050406030204" pitchFamily="18" charset="0"/>
              </a:rPr>
              <a:t>Human beings </a:t>
            </a:r>
            <a:r>
              <a:rPr lang="en-US" sz="2800" dirty="0">
                <a:latin typeface="Cambria" panose="02040503050406030204" pitchFamily="18" charset="0"/>
              </a:rPr>
              <a:t>, on the other hand, can communicate about things that are absent as easily as about things that are present. This phenomenon, is known as displacement..  </a:t>
            </a:r>
          </a:p>
        </p:txBody>
      </p:sp>
      <p:sp>
        <p:nvSpPr>
          <p:cNvPr id="8" name="TextBox 7"/>
          <p:cNvSpPr txBox="1"/>
          <p:nvPr/>
        </p:nvSpPr>
        <p:spPr>
          <a:xfrm>
            <a:off x="743712" y="1682322"/>
            <a:ext cx="10929937" cy="1815882"/>
          </a:xfrm>
          <a:prstGeom prst="rect">
            <a:avLst/>
          </a:prstGeom>
          <a:noFill/>
        </p:spPr>
        <p:txBody>
          <a:bodyPr wrap="square" rtlCol="0">
            <a:spAutoFit/>
          </a:bodyPr>
          <a:lstStyle/>
          <a:p>
            <a:pPr algn="just"/>
            <a:r>
              <a:rPr lang="en-US" sz="2800" dirty="0">
                <a:latin typeface="Cambria" panose="02040503050406030204" pitchFamily="18" charset="0"/>
              </a:rPr>
              <a:t> </a:t>
            </a:r>
            <a:r>
              <a:rPr lang="en-US" sz="2800" dirty="0" smtClean="0">
                <a:latin typeface="Cambria" panose="02040503050406030204" pitchFamily="18" charset="0"/>
              </a:rPr>
              <a:t>The </a:t>
            </a:r>
            <a:r>
              <a:rPr lang="en-US" sz="2800" dirty="0">
                <a:latin typeface="Cambria" panose="02040503050406030204" pitchFamily="18" charset="0"/>
              </a:rPr>
              <a:t>role played by 'learning' in animal communication is very little. Their language is more or less genetically inbuilt</a:t>
            </a:r>
            <a:r>
              <a:rPr lang="en-US" sz="2800" dirty="0" smtClean="0">
                <a:latin typeface="Cambria" panose="02040503050406030204" pitchFamily="18" charset="0"/>
              </a:rPr>
              <a:t>. Humans have to learn the language with proper exposure. </a:t>
            </a:r>
          </a:p>
          <a:p>
            <a:pPr marL="457200" indent="-457200" algn="just">
              <a:buFont typeface="Wingdings" panose="05000000000000000000" pitchFamily="2" charset="2"/>
              <a:buChar char="Ø"/>
            </a:pPr>
            <a:r>
              <a:rPr lang="en-US" sz="2800" dirty="0" smtClean="0">
                <a:latin typeface="Cambria" panose="02040503050406030204" pitchFamily="18" charset="0"/>
              </a:rPr>
              <a:t>Noam Chomsky LAD(Language Acquisition Device) </a:t>
            </a:r>
            <a:endParaRPr lang="en-US" sz="2800" dirty="0">
              <a:latin typeface="Cambria" panose="02040503050406030204" pitchFamily="18" charset="0"/>
            </a:endParaRPr>
          </a:p>
        </p:txBody>
      </p:sp>
    </p:spTree>
    <p:extLst>
      <p:ext uri="{BB962C8B-B14F-4D97-AF65-F5344CB8AC3E}">
        <p14:creationId xmlns:p14="http://schemas.microsoft.com/office/powerpoint/2010/main" val="3046397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824293" y="236479"/>
            <a:ext cx="7446141"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Animal Communication </a:t>
            </a:r>
            <a:r>
              <a:rPr lang="en-US" sz="2800" b="1" dirty="0" err="1" smtClean="0">
                <a:solidFill>
                  <a:schemeClr val="bg1"/>
                </a:solidFill>
                <a:latin typeface="Cambria" panose="02040503050406030204" pitchFamily="18" charset="0"/>
              </a:rPr>
              <a:t>Vs</a:t>
            </a:r>
            <a:r>
              <a:rPr lang="en-US" sz="2800" b="1" dirty="0" smtClean="0">
                <a:solidFill>
                  <a:schemeClr val="bg1"/>
                </a:solidFill>
                <a:latin typeface="Cambria" panose="02040503050406030204" pitchFamily="18" charset="0"/>
              </a:rPr>
              <a:t> Human Language</a:t>
            </a:r>
            <a:endParaRPr lang="en-US" sz="2800" b="1" dirty="0">
              <a:solidFill>
                <a:schemeClr val="bg1"/>
              </a:solidFill>
              <a:latin typeface="Cambria" panose="02040503050406030204" pitchFamily="18" charset="0"/>
            </a:endParaRPr>
          </a:p>
        </p:txBody>
      </p:sp>
      <p:sp>
        <p:nvSpPr>
          <p:cNvPr id="6" name="TextBox 5"/>
          <p:cNvSpPr txBox="1"/>
          <p:nvPr/>
        </p:nvSpPr>
        <p:spPr>
          <a:xfrm>
            <a:off x="875536" y="929864"/>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Creativity</a:t>
            </a:r>
            <a:endParaRPr lang="en-US" sz="2800" dirty="0">
              <a:latin typeface="Cambria" panose="02040503050406030204" pitchFamily="18" charset="0"/>
            </a:endParaRPr>
          </a:p>
        </p:txBody>
      </p:sp>
      <p:sp>
        <p:nvSpPr>
          <p:cNvPr id="7" name="TextBox 6"/>
          <p:cNvSpPr txBox="1"/>
          <p:nvPr/>
        </p:nvSpPr>
        <p:spPr>
          <a:xfrm>
            <a:off x="631030" y="3826442"/>
            <a:ext cx="10543413" cy="523220"/>
          </a:xfrm>
          <a:prstGeom prst="rect">
            <a:avLst/>
          </a:prstGeom>
          <a:noFill/>
        </p:spPr>
        <p:txBody>
          <a:bodyPr wrap="square" rtlCol="0">
            <a:spAutoFit/>
          </a:bodyPr>
          <a:lstStyle/>
          <a:p>
            <a:pPr algn="just"/>
            <a:r>
              <a:rPr lang="en-US" sz="2800" b="1" dirty="0">
                <a:latin typeface="Cambria" panose="02040503050406030204" pitchFamily="18" charset="0"/>
              </a:rPr>
              <a:t>Duality or double articulation </a:t>
            </a:r>
          </a:p>
        </p:txBody>
      </p:sp>
      <p:sp>
        <p:nvSpPr>
          <p:cNvPr id="9" name="TextBox 8"/>
          <p:cNvSpPr txBox="1"/>
          <p:nvPr/>
        </p:nvSpPr>
        <p:spPr>
          <a:xfrm>
            <a:off x="631031" y="4292375"/>
            <a:ext cx="10929937" cy="2092881"/>
          </a:xfrm>
          <a:prstGeom prst="rect">
            <a:avLst/>
          </a:prstGeom>
          <a:noFill/>
        </p:spPr>
        <p:txBody>
          <a:bodyPr wrap="square" rtlCol="0">
            <a:spAutoFit/>
          </a:bodyPr>
          <a:lstStyle/>
          <a:p>
            <a:pPr algn="just"/>
            <a:r>
              <a:rPr lang="en-US" sz="2600" dirty="0">
                <a:latin typeface="Cambria" panose="02040503050406030204" pitchFamily="18" charset="0"/>
              </a:rPr>
              <a:t>Animals who use sound signals for </a:t>
            </a:r>
            <a:r>
              <a:rPr lang="en-US" sz="2600" dirty="0" smtClean="0">
                <a:latin typeface="Cambria" panose="02040503050406030204" pitchFamily="18" charset="0"/>
              </a:rPr>
              <a:t>communicating </a:t>
            </a:r>
            <a:r>
              <a:rPr lang="en-US" sz="2600" dirty="0">
                <a:latin typeface="Cambria" panose="02040503050406030204" pitchFamily="18" charset="0"/>
              </a:rPr>
              <a:t>have a finite set of basic </a:t>
            </a:r>
            <a:r>
              <a:rPr lang="en-US" sz="2600" dirty="0" smtClean="0">
                <a:latin typeface="Cambria" panose="02040503050406030204" pitchFamily="18" charset="0"/>
              </a:rPr>
              <a:t>sounds </a:t>
            </a:r>
            <a:r>
              <a:rPr lang="en-US" sz="2600" dirty="0">
                <a:latin typeface="Cambria" panose="02040503050406030204" pitchFamily="18" charset="0"/>
              </a:rPr>
              <a:t>. The number of basic sounds varies from species to species. Cows, for example, have less than ten, whereas foxes have over thirty</a:t>
            </a:r>
            <a:r>
              <a:rPr lang="en-US" sz="2600" dirty="0" smtClean="0">
                <a:latin typeface="Cambria" panose="02040503050406030204" pitchFamily="18" charset="0"/>
              </a:rPr>
              <a:t>.</a:t>
            </a:r>
          </a:p>
          <a:p>
            <a:pPr algn="just"/>
            <a:r>
              <a:rPr lang="en-US" sz="2600" dirty="0">
                <a:latin typeface="Cambria" panose="02040503050406030204" pitchFamily="18" charset="0"/>
              </a:rPr>
              <a:t>In contrast, human language works very differently. Every language has a set of thirty to forty basic sounds which are called phonemes. </a:t>
            </a:r>
          </a:p>
        </p:txBody>
      </p:sp>
      <p:sp>
        <p:nvSpPr>
          <p:cNvPr id="8" name="TextBox 7"/>
          <p:cNvSpPr txBox="1"/>
          <p:nvPr/>
        </p:nvSpPr>
        <p:spPr>
          <a:xfrm>
            <a:off x="875536" y="1333452"/>
            <a:ext cx="10929937" cy="2492990"/>
          </a:xfrm>
          <a:prstGeom prst="rect">
            <a:avLst/>
          </a:prstGeom>
          <a:noFill/>
        </p:spPr>
        <p:txBody>
          <a:bodyPr wrap="square" rtlCol="0">
            <a:spAutoFit/>
          </a:bodyPr>
          <a:lstStyle/>
          <a:p>
            <a:pPr algn="just"/>
            <a:r>
              <a:rPr lang="en-US" sz="2600" dirty="0" smtClean="0">
                <a:latin typeface="Cambria" panose="02040503050406030204" pitchFamily="18" charset="0"/>
              </a:rPr>
              <a:t>Most </a:t>
            </a:r>
            <a:r>
              <a:rPr lang="en-US" sz="2600" dirty="0">
                <a:latin typeface="Cambria" panose="02040503050406030204" pitchFamily="18" charset="0"/>
              </a:rPr>
              <a:t>animals have a fixed number of messages which are sent in clearly definable circumstances. </a:t>
            </a:r>
            <a:endParaRPr lang="en-US" sz="2600" dirty="0" smtClean="0">
              <a:latin typeface="Cambria" panose="02040503050406030204" pitchFamily="18" charset="0"/>
            </a:endParaRPr>
          </a:p>
          <a:p>
            <a:pPr algn="just"/>
            <a:r>
              <a:rPr lang="en-US" sz="2600" dirty="0">
                <a:latin typeface="Cambria" panose="02040503050406030204" pitchFamily="18" charset="0"/>
              </a:rPr>
              <a:t>Human beings, on the other hand , can talk about anything they like. They can produce and understand utterances which they have never produced or heard before. It is also not necessary that the same situation would make them utter the same thing each time. </a:t>
            </a:r>
          </a:p>
        </p:txBody>
      </p:sp>
    </p:spTree>
    <p:extLst>
      <p:ext uri="{BB962C8B-B14F-4D97-AF65-F5344CB8AC3E}">
        <p14:creationId xmlns:p14="http://schemas.microsoft.com/office/powerpoint/2010/main" val="341662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7446141"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Animal Communication </a:t>
            </a:r>
            <a:r>
              <a:rPr lang="en-US" sz="2800" b="1" dirty="0" err="1" smtClean="0">
                <a:solidFill>
                  <a:schemeClr val="bg1"/>
                </a:solidFill>
                <a:latin typeface="Cambria" panose="02040503050406030204" pitchFamily="18" charset="0"/>
              </a:rPr>
              <a:t>Vs</a:t>
            </a:r>
            <a:r>
              <a:rPr lang="en-US" sz="2800" b="1" dirty="0" smtClean="0">
                <a:solidFill>
                  <a:schemeClr val="bg1"/>
                </a:solidFill>
                <a:latin typeface="Cambria" panose="02040503050406030204" pitchFamily="18" charset="0"/>
              </a:rPr>
              <a:t> Human Language</a:t>
            </a:r>
            <a:endParaRPr lang="en-US" sz="2800" b="1" dirty="0">
              <a:solidFill>
                <a:schemeClr val="bg1"/>
              </a:solidFill>
              <a:latin typeface="Cambria" panose="02040503050406030204" pitchFamily="18" charset="0"/>
            </a:endParaRPr>
          </a:p>
        </p:txBody>
      </p:sp>
      <p:sp>
        <p:nvSpPr>
          <p:cNvPr id="6" name="TextBox 5"/>
          <p:cNvSpPr txBox="1"/>
          <p:nvPr/>
        </p:nvSpPr>
        <p:spPr>
          <a:xfrm>
            <a:off x="824291" y="931705"/>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Patterning</a:t>
            </a:r>
            <a:endParaRPr lang="en-US" sz="2800" dirty="0">
              <a:latin typeface="Cambria" panose="02040503050406030204" pitchFamily="18" charset="0"/>
            </a:endParaRPr>
          </a:p>
        </p:txBody>
      </p:sp>
      <p:sp>
        <p:nvSpPr>
          <p:cNvPr id="7" name="TextBox 6"/>
          <p:cNvSpPr txBox="1"/>
          <p:nvPr/>
        </p:nvSpPr>
        <p:spPr>
          <a:xfrm>
            <a:off x="743712" y="3849382"/>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Structure Dependence</a:t>
            </a:r>
            <a:endParaRPr lang="en-US" sz="2800" b="1" dirty="0">
              <a:latin typeface="Cambria" panose="02040503050406030204" pitchFamily="18" charset="0"/>
            </a:endParaRPr>
          </a:p>
        </p:txBody>
      </p:sp>
      <p:sp>
        <p:nvSpPr>
          <p:cNvPr id="9" name="TextBox 8"/>
          <p:cNvSpPr txBox="1"/>
          <p:nvPr/>
        </p:nvSpPr>
        <p:spPr>
          <a:xfrm>
            <a:off x="631028" y="4274999"/>
            <a:ext cx="10929937" cy="1292662"/>
          </a:xfrm>
          <a:prstGeom prst="rect">
            <a:avLst/>
          </a:prstGeom>
          <a:noFill/>
        </p:spPr>
        <p:txBody>
          <a:bodyPr wrap="square" rtlCol="0">
            <a:spAutoFit/>
          </a:bodyPr>
          <a:lstStyle/>
          <a:p>
            <a:pPr algn="just"/>
            <a:r>
              <a:rPr lang="en-US" sz="2600" dirty="0" smtClean="0">
                <a:latin typeface="Cambria" panose="02040503050406030204" pitchFamily="18" charset="0"/>
              </a:rPr>
              <a:t>Human </a:t>
            </a:r>
            <a:r>
              <a:rPr lang="en-US" sz="2600" dirty="0">
                <a:latin typeface="Cambria" panose="02040503050406030204" pitchFamily="18" charset="0"/>
              </a:rPr>
              <a:t>beings instinctively understand the patterned nature of language, and manipulate 'structured chunks' of language, e.g., they understand that a group of words can be, at times, the structural equivalent of one word. </a:t>
            </a:r>
          </a:p>
        </p:txBody>
      </p:sp>
      <p:sp>
        <p:nvSpPr>
          <p:cNvPr id="8" name="TextBox 7"/>
          <p:cNvSpPr txBox="1"/>
          <p:nvPr/>
        </p:nvSpPr>
        <p:spPr>
          <a:xfrm>
            <a:off x="824291" y="1356857"/>
            <a:ext cx="10929937" cy="2492990"/>
          </a:xfrm>
          <a:prstGeom prst="rect">
            <a:avLst/>
          </a:prstGeom>
          <a:noFill/>
        </p:spPr>
        <p:txBody>
          <a:bodyPr wrap="square" rtlCol="0">
            <a:spAutoFit/>
          </a:bodyPr>
          <a:lstStyle/>
          <a:p>
            <a:pPr algn="just"/>
            <a:r>
              <a:rPr lang="en-US" sz="2600" dirty="0">
                <a:latin typeface="Cambria" panose="02040503050406030204" pitchFamily="18" charset="0"/>
              </a:rPr>
              <a:t>Human language, on the other hand, has well defined internal patterns. There are firm restrictions on which elements (sounds, words, etc.) can occur together, and in which order. For example, take the sounds lo', 'p', 't', '</a:t>
            </a:r>
            <a:r>
              <a:rPr lang="en-US" sz="2600" dirty="0" err="1">
                <a:latin typeface="Cambria" panose="02040503050406030204" pitchFamily="18" charset="0"/>
              </a:rPr>
              <a:t>sf</a:t>
            </a:r>
            <a:r>
              <a:rPr lang="en-US" sz="2600" dirty="0">
                <a:latin typeface="Cambria" panose="02040503050406030204" pitchFamily="18" charset="0"/>
              </a:rPr>
              <a:t> in English. These sounds can be arranged in the following six ways only : 'spot', 'stop', 'pot', 'pots', 'top' and 'tops'. Other possibilities like '</a:t>
            </a:r>
            <a:r>
              <a:rPr lang="en-US" sz="2600" dirty="0" err="1">
                <a:latin typeface="Cambria" panose="02040503050406030204" pitchFamily="18" charset="0"/>
              </a:rPr>
              <a:t>tsop</a:t>
            </a:r>
            <a:r>
              <a:rPr lang="en-US" sz="2600" dirty="0">
                <a:latin typeface="Cambria" panose="02040503050406030204" pitchFamily="18" charset="0"/>
              </a:rPr>
              <a:t>', '</a:t>
            </a:r>
            <a:r>
              <a:rPr lang="en-US" sz="2600" dirty="0" err="1">
                <a:latin typeface="Cambria" panose="02040503050406030204" pitchFamily="18" charset="0"/>
              </a:rPr>
              <a:t>ptos</a:t>
            </a:r>
            <a:r>
              <a:rPr lang="en-US" sz="2600" dirty="0">
                <a:latin typeface="Cambria" panose="02040503050406030204" pitchFamily="18" charset="0"/>
              </a:rPr>
              <a:t>', '</a:t>
            </a:r>
            <a:r>
              <a:rPr lang="en-US" sz="2600" dirty="0" err="1">
                <a:latin typeface="Cambria" panose="02040503050406030204" pitchFamily="18" charset="0"/>
              </a:rPr>
              <a:t>opst</a:t>
            </a:r>
            <a:r>
              <a:rPr lang="en-US" sz="2600" dirty="0">
                <a:latin typeface="Cambria" panose="02040503050406030204" pitchFamily="18" charset="0"/>
              </a:rPr>
              <a:t>', are not possible because the rules of English do not allow these.</a:t>
            </a:r>
          </a:p>
        </p:txBody>
      </p:sp>
    </p:spTree>
    <p:extLst>
      <p:ext uri="{BB962C8B-B14F-4D97-AF65-F5344CB8AC3E}">
        <p14:creationId xmlns:p14="http://schemas.microsoft.com/office/powerpoint/2010/main" val="2050897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7446141"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Animal Communication </a:t>
            </a:r>
            <a:r>
              <a:rPr lang="en-US" sz="2800" b="1" dirty="0" err="1" smtClean="0">
                <a:solidFill>
                  <a:schemeClr val="bg1"/>
                </a:solidFill>
                <a:latin typeface="Cambria" panose="02040503050406030204" pitchFamily="18" charset="0"/>
              </a:rPr>
              <a:t>Vs</a:t>
            </a:r>
            <a:r>
              <a:rPr lang="en-US" sz="2800" b="1" dirty="0" smtClean="0">
                <a:solidFill>
                  <a:schemeClr val="bg1"/>
                </a:solidFill>
                <a:latin typeface="Cambria" panose="02040503050406030204" pitchFamily="18" charset="0"/>
              </a:rPr>
              <a:t> Human Language</a:t>
            </a:r>
            <a:endParaRPr lang="en-US" sz="2800" b="1" dirty="0">
              <a:solidFill>
                <a:schemeClr val="bg1"/>
              </a:solidFill>
              <a:latin typeface="Cambria" panose="02040503050406030204" pitchFamily="18" charset="0"/>
            </a:endParaRPr>
          </a:p>
        </p:txBody>
      </p:sp>
      <p:sp>
        <p:nvSpPr>
          <p:cNvPr id="6" name="TextBox 5"/>
          <p:cNvSpPr txBox="1"/>
          <p:nvPr/>
        </p:nvSpPr>
        <p:spPr>
          <a:xfrm>
            <a:off x="824293" y="1297059"/>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Reciprocity/</a:t>
            </a:r>
            <a:r>
              <a:rPr lang="en-US" sz="2800" b="1" dirty="0" err="1" smtClean="0">
                <a:latin typeface="Cambria" panose="02040503050406030204" pitchFamily="18" charset="0"/>
              </a:rPr>
              <a:t>Interchangibility</a:t>
            </a:r>
            <a:endParaRPr lang="en-US" sz="2800" dirty="0">
              <a:latin typeface="Cambria" panose="02040503050406030204" pitchFamily="18" charset="0"/>
            </a:endParaRPr>
          </a:p>
        </p:txBody>
      </p:sp>
      <p:sp>
        <p:nvSpPr>
          <p:cNvPr id="7" name="TextBox 6"/>
          <p:cNvSpPr txBox="1"/>
          <p:nvPr/>
        </p:nvSpPr>
        <p:spPr>
          <a:xfrm>
            <a:off x="631030" y="2229229"/>
            <a:ext cx="10543413" cy="523220"/>
          </a:xfrm>
          <a:prstGeom prst="rect">
            <a:avLst/>
          </a:prstGeom>
          <a:noFill/>
        </p:spPr>
        <p:txBody>
          <a:bodyPr wrap="square" rtlCol="0">
            <a:spAutoFit/>
          </a:bodyPr>
          <a:lstStyle/>
          <a:p>
            <a:pPr algn="just"/>
            <a:r>
              <a:rPr lang="en-US" sz="2800" b="1" dirty="0">
                <a:latin typeface="Cambria" panose="02040503050406030204" pitchFamily="18" charset="0"/>
              </a:rPr>
              <a:t>Rapid fading </a:t>
            </a:r>
          </a:p>
        </p:txBody>
      </p:sp>
      <p:sp>
        <p:nvSpPr>
          <p:cNvPr id="9" name="TextBox 8"/>
          <p:cNvSpPr txBox="1"/>
          <p:nvPr/>
        </p:nvSpPr>
        <p:spPr>
          <a:xfrm>
            <a:off x="631030" y="2984945"/>
            <a:ext cx="10929937" cy="523220"/>
          </a:xfrm>
          <a:prstGeom prst="rect">
            <a:avLst/>
          </a:prstGeom>
          <a:noFill/>
        </p:spPr>
        <p:txBody>
          <a:bodyPr wrap="square" rtlCol="0">
            <a:spAutoFit/>
          </a:bodyPr>
          <a:lstStyle/>
          <a:p>
            <a:pPr algn="just"/>
            <a:r>
              <a:rPr lang="en-US" sz="2800" b="1" dirty="0">
                <a:latin typeface="Cambria" panose="02040503050406030204" pitchFamily="18" charset="0"/>
              </a:rPr>
              <a:t>Spontaneous usage</a:t>
            </a:r>
          </a:p>
        </p:txBody>
      </p:sp>
      <p:sp>
        <p:nvSpPr>
          <p:cNvPr id="8" name="TextBox 7"/>
          <p:cNvSpPr txBox="1"/>
          <p:nvPr/>
        </p:nvSpPr>
        <p:spPr>
          <a:xfrm>
            <a:off x="875536" y="1623250"/>
            <a:ext cx="10929937" cy="492443"/>
          </a:xfrm>
          <a:prstGeom prst="rect">
            <a:avLst/>
          </a:prstGeom>
          <a:noFill/>
        </p:spPr>
        <p:txBody>
          <a:bodyPr wrap="square" rtlCol="0">
            <a:spAutoFit/>
          </a:bodyPr>
          <a:lstStyle/>
          <a:p>
            <a:pPr algn="just"/>
            <a:r>
              <a:rPr lang="en-US" sz="2600" dirty="0" smtClean="0">
                <a:latin typeface="Cambria" panose="02040503050406030204" pitchFamily="18" charset="0"/>
              </a:rPr>
              <a:t>Any speaker/sender </a:t>
            </a:r>
            <a:r>
              <a:rPr lang="en-US" sz="2600" dirty="0">
                <a:latin typeface="Cambria" panose="02040503050406030204" pitchFamily="18" charset="0"/>
              </a:rPr>
              <a:t>of a linguistic signal can also be a </a:t>
            </a:r>
            <a:r>
              <a:rPr lang="en-US" sz="2600" dirty="0" smtClean="0">
                <a:latin typeface="Cambria" panose="02040503050406030204" pitchFamily="18" charset="0"/>
              </a:rPr>
              <a:t>listener/receiver</a:t>
            </a:r>
            <a:endParaRPr lang="en-US" sz="2600" dirty="0">
              <a:latin typeface="Cambria" panose="02040503050406030204" pitchFamily="18" charset="0"/>
            </a:endParaRPr>
          </a:p>
        </p:txBody>
      </p:sp>
      <p:sp>
        <p:nvSpPr>
          <p:cNvPr id="10" name="TextBox 9"/>
          <p:cNvSpPr txBox="1"/>
          <p:nvPr/>
        </p:nvSpPr>
        <p:spPr>
          <a:xfrm>
            <a:off x="631030" y="3690852"/>
            <a:ext cx="10929937" cy="523220"/>
          </a:xfrm>
          <a:prstGeom prst="rect">
            <a:avLst/>
          </a:prstGeom>
          <a:noFill/>
        </p:spPr>
        <p:txBody>
          <a:bodyPr wrap="square" rtlCol="0">
            <a:spAutoFit/>
          </a:bodyPr>
          <a:lstStyle/>
          <a:p>
            <a:pPr algn="just"/>
            <a:r>
              <a:rPr lang="en-US" sz="2800" b="1" dirty="0">
                <a:latin typeface="Cambria" panose="02040503050406030204" pitchFamily="18" charset="0"/>
              </a:rPr>
              <a:t>Turn-taking </a:t>
            </a:r>
          </a:p>
        </p:txBody>
      </p:sp>
      <p:sp>
        <p:nvSpPr>
          <p:cNvPr id="11" name="TextBox 10"/>
          <p:cNvSpPr txBox="1"/>
          <p:nvPr/>
        </p:nvSpPr>
        <p:spPr>
          <a:xfrm>
            <a:off x="632838" y="4544812"/>
            <a:ext cx="10929937" cy="523220"/>
          </a:xfrm>
          <a:prstGeom prst="rect">
            <a:avLst/>
          </a:prstGeom>
          <a:noFill/>
        </p:spPr>
        <p:txBody>
          <a:bodyPr wrap="square" rtlCol="0">
            <a:spAutoFit/>
          </a:bodyPr>
          <a:lstStyle/>
          <a:p>
            <a:pPr algn="just"/>
            <a:r>
              <a:rPr lang="en-US" sz="2800" b="1" dirty="0">
                <a:latin typeface="Cambria" panose="02040503050406030204" pitchFamily="18" charset="0"/>
              </a:rPr>
              <a:t>Complete feedback</a:t>
            </a:r>
          </a:p>
        </p:txBody>
      </p:sp>
    </p:spTree>
    <p:extLst>
      <p:ext uri="{BB962C8B-B14F-4D97-AF65-F5344CB8AC3E}">
        <p14:creationId xmlns:p14="http://schemas.microsoft.com/office/powerpoint/2010/main" val="60077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824291" y="535431"/>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What is a Language ?</a:t>
            </a:r>
            <a:endParaRPr lang="en-US" sz="2800" dirty="0">
              <a:latin typeface="Cambria" panose="02040503050406030204" pitchFamily="18" charset="0"/>
            </a:endParaRPr>
          </a:p>
        </p:txBody>
      </p:sp>
      <p:sp>
        <p:nvSpPr>
          <p:cNvPr id="8" name="TextBox 7"/>
          <p:cNvSpPr txBox="1"/>
          <p:nvPr/>
        </p:nvSpPr>
        <p:spPr>
          <a:xfrm>
            <a:off x="631028" y="1204150"/>
            <a:ext cx="10929937" cy="5663089"/>
          </a:xfrm>
          <a:prstGeom prst="rect">
            <a:avLst/>
          </a:prstGeom>
          <a:noFill/>
        </p:spPr>
        <p:txBody>
          <a:bodyPr wrap="square" rtlCol="0">
            <a:spAutoFit/>
          </a:bodyPr>
          <a:lstStyle/>
          <a:p>
            <a:pPr algn="just"/>
            <a:r>
              <a:rPr lang="en-US" sz="2800" dirty="0" smtClean="0">
                <a:latin typeface="Cambria" panose="02040503050406030204" pitchFamily="18" charset="0"/>
              </a:rPr>
              <a:t>Language </a:t>
            </a:r>
            <a:r>
              <a:rPr lang="en-US" sz="2800" dirty="0">
                <a:latin typeface="Cambria" panose="02040503050406030204" pitchFamily="18" charset="0"/>
              </a:rPr>
              <a:t>is not a monolithic object. It is a human phenomenon, which is as complex as human relationships in a society.</a:t>
            </a:r>
          </a:p>
          <a:p>
            <a:pPr algn="just"/>
            <a:r>
              <a:rPr lang="en-US" sz="2800" dirty="0">
                <a:latin typeface="Cambria" panose="02040503050406030204" pitchFamily="18" charset="0"/>
              </a:rPr>
              <a:t>(a) There is no such thing as 'English', 'Hindi' or 'Tamil'; they are labels used to refer to abstractions. What we refer to by English, Hindi and Tamil is a network of varieties; varieties of English, varieties of Hindi and varieties of Tamil. British English, American English, Canadian English, for example, are regional varieties of English. </a:t>
            </a:r>
            <a:r>
              <a:rPr lang="en-US" sz="2800" dirty="0" err="1">
                <a:latin typeface="Cambria" panose="02040503050406030204" pitchFamily="18" charset="0"/>
              </a:rPr>
              <a:t>Bihari</a:t>
            </a:r>
            <a:r>
              <a:rPr lang="en-US" sz="2800" dirty="0">
                <a:latin typeface="Cambria" panose="02040503050406030204" pitchFamily="18" charset="0"/>
              </a:rPr>
              <a:t> Hindi, UP Hindi, MP Hindi are regional varieties of Hindi. The abstract system is called langue. An individual's speech act (his actual speaking) is called parole; this varies from person to person. Parole and langue together constitute language.</a:t>
            </a:r>
          </a:p>
          <a:p>
            <a:pPr algn="just"/>
            <a:r>
              <a:rPr lang="en-US" sz="2700" dirty="0">
                <a:latin typeface="Cambria" panose="02040503050406030204" pitchFamily="18" charset="0"/>
              </a:rPr>
              <a:t/>
            </a:r>
            <a:br>
              <a:rPr lang="en-US" sz="2700" dirty="0">
                <a:latin typeface="Cambria" panose="02040503050406030204" pitchFamily="18" charset="0"/>
              </a:rPr>
            </a:br>
            <a:endParaRPr lang="en-US" sz="2700" dirty="0">
              <a:latin typeface="Cambria" panose="02040503050406030204" pitchFamily="18" charset="0"/>
            </a:endParaRPr>
          </a:p>
        </p:txBody>
      </p:sp>
      <p:sp>
        <p:nvSpPr>
          <p:cNvPr id="12" name="TextBox 11"/>
          <p:cNvSpPr txBox="1"/>
          <p:nvPr/>
        </p:nvSpPr>
        <p:spPr>
          <a:xfrm>
            <a:off x="4462841" y="535431"/>
            <a:ext cx="10543413" cy="523220"/>
          </a:xfrm>
          <a:prstGeom prst="rect">
            <a:avLst/>
          </a:prstGeom>
          <a:noFill/>
        </p:spPr>
        <p:txBody>
          <a:bodyPr wrap="square" rtlCol="0">
            <a:spAutoFit/>
          </a:bodyPr>
          <a:lstStyle/>
          <a:p>
            <a:pPr algn="just"/>
            <a:r>
              <a:rPr lang="en-US" sz="2800" b="1" dirty="0" smtClean="0">
                <a:latin typeface="Cambria" panose="02040503050406030204" pitchFamily="18" charset="0"/>
              </a:rPr>
              <a:t>What is Hindi or English or Tamil or Urdu?</a:t>
            </a:r>
            <a:endParaRPr lang="en-US" sz="2800" dirty="0">
              <a:latin typeface="Cambria" panose="02040503050406030204" pitchFamily="18" charset="0"/>
            </a:endParaRPr>
          </a:p>
        </p:txBody>
      </p:sp>
    </p:spTree>
    <p:extLst>
      <p:ext uri="{BB962C8B-B14F-4D97-AF65-F5344CB8AC3E}">
        <p14:creationId xmlns:p14="http://schemas.microsoft.com/office/powerpoint/2010/main" val="301040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472532" y="597455"/>
            <a:ext cx="10929937" cy="523220"/>
          </a:xfrm>
          <a:prstGeom prst="rect">
            <a:avLst/>
          </a:prstGeom>
          <a:noFill/>
        </p:spPr>
        <p:txBody>
          <a:bodyPr wrap="square" rtlCol="0">
            <a:spAutoFit/>
          </a:bodyPr>
          <a:lstStyle/>
          <a:p>
            <a:r>
              <a:rPr lang="en-US" sz="2800" dirty="0">
                <a:latin typeface="Cambria" panose="02040503050406030204" pitchFamily="18" charset="0"/>
              </a:rPr>
              <a:t>(b) No two persons speak alike</a:t>
            </a:r>
            <a:r>
              <a:rPr lang="en-US" sz="2800" dirty="0" smtClean="0">
                <a:latin typeface="Cambria" panose="02040503050406030204" pitchFamily="18" charset="0"/>
              </a:rPr>
              <a:t>. </a:t>
            </a:r>
            <a:endParaRPr lang="en-US" sz="2700" dirty="0">
              <a:latin typeface="Cambria" panose="02040503050406030204" pitchFamily="18" charset="0"/>
            </a:endParaRPr>
          </a:p>
        </p:txBody>
      </p:sp>
      <p:sp>
        <p:nvSpPr>
          <p:cNvPr id="7" name="TextBox 6"/>
          <p:cNvSpPr txBox="1"/>
          <p:nvPr/>
        </p:nvSpPr>
        <p:spPr>
          <a:xfrm>
            <a:off x="504488" y="1451535"/>
            <a:ext cx="10929937" cy="954107"/>
          </a:xfrm>
          <a:prstGeom prst="rect">
            <a:avLst/>
          </a:prstGeom>
          <a:noFill/>
        </p:spPr>
        <p:txBody>
          <a:bodyPr wrap="square" rtlCol="0">
            <a:spAutoFit/>
          </a:bodyPr>
          <a:lstStyle/>
          <a:p>
            <a:r>
              <a:rPr lang="en-US" sz="2800" dirty="0">
                <a:latin typeface="Cambria" panose="02040503050406030204" pitchFamily="18" charset="0"/>
              </a:rPr>
              <a:t>(c) When a group of individuals share particular ways of speaking, the group uses a dialect.</a:t>
            </a:r>
            <a:endParaRPr lang="en-US" sz="2700" dirty="0">
              <a:latin typeface="Cambria" panose="02040503050406030204" pitchFamily="18" charset="0"/>
            </a:endParaRPr>
          </a:p>
        </p:txBody>
      </p:sp>
      <p:sp>
        <p:nvSpPr>
          <p:cNvPr id="9" name="TextBox 8"/>
          <p:cNvSpPr txBox="1"/>
          <p:nvPr/>
        </p:nvSpPr>
        <p:spPr>
          <a:xfrm>
            <a:off x="504488" y="2736502"/>
            <a:ext cx="11183023" cy="1384995"/>
          </a:xfrm>
          <a:prstGeom prst="rect">
            <a:avLst/>
          </a:prstGeom>
          <a:noFill/>
        </p:spPr>
        <p:txBody>
          <a:bodyPr wrap="square" rtlCol="0">
            <a:spAutoFit/>
          </a:bodyPr>
          <a:lstStyle/>
          <a:p>
            <a:r>
              <a:rPr lang="en-US" sz="2800" dirty="0">
                <a:latin typeface="Cambria" panose="02040503050406030204" pitchFamily="18" charset="0"/>
              </a:rPr>
              <a:t>(d) A dialect spoken in a geographical area is called dialect. (</a:t>
            </a:r>
            <a:r>
              <a:rPr lang="en-US" sz="2800" dirty="0" err="1">
                <a:latin typeface="Cambria" panose="02040503050406030204" pitchFamily="18" charset="0"/>
              </a:rPr>
              <a:t>Braj-bhasha</a:t>
            </a:r>
            <a:r>
              <a:rPr lang="en-US" sz="2800" dirty="0">
                <a:latin typeface="Cambria" panose="02040503050406030204" pitchFamily="18" charset="0"/>
              </a:rPr>
              <a:t> and </a:t>
            </a:r>
            <a:r>
              <a:rPr lang="en-US" sz="2800" i="1" dirty="0">
                <a:latin typeface="Cambria" panose="02040503050406030204" pitchFamily="18" charset="0"/>
              </a:rPr>
              <a:t>Khari-</a:t>
            </a:r>
            <a:r>
              <a:rPr lang="en-US" sz="2800" i="1" dirty="0" err="1">
                <a:latin typeface="Cambria" panose="02040503050406030204" pitchFamily="18" charset="0"/>
              </a:rPr>
              <a:t>boli</a:t>
            </a:r>
            <a:r>
              <a:rPr lang="en-US" sz="2800" dirty="0">
                <a:latin typeface="Cambria" panose="02040503050406030204" pitchFamily="18" charset="0"/>
              </a:rPr>
              <a:t> are regional dialects of Hindi) Rural and urban dialects are regional dialects.</a:t>
            </a:r>
            <a:endParaRPr lang="en-US" sz="2700" dirty="0">
              <a:latin typeface="Cambria" panose="02040503050406030204" pitchFamily="18" charset="0"/>
            </a:endParaRPr>
          </a:p>
        </p:txBody>
      </p:sp>
      <p:sp>
        <p:nvSpPr>
          <p:cNvPr id="10" name="TextBox 9"/>
          <p:cNvSpPr txBox="1"/>
          <p:nvPr/>
        </p:nvSpPr>
        <p:spPr>
          <a:xfrm>
            <a:off x="472532" y="4427920"/>
            <a:ext cx="11451244" cy="1384995"/>
          </a:xfrm>
          <a:prstGeom prst="rect">
            <a:avLst/>
          </a:prstGeom>
          <a:noFill/>
        </p:spPr>
        <p:txBody>
          <a:bodyPr wrap="square" rtlCol="0">
            <a:spAutoFit/>
          </a:bodyPr>
          <a:lstStyle/>
          <a:p>
            <a:pPr algn="just"/>
            <a:r>
              <a:rPr lang="en-US" sz="2800" dirty="0">
                <a:solidFill>
                  <a:schemeClr val="accent6">
                    <a:lumMod val="20000"/>
                    <a:lumOff val="80000"/>
                  </a:schemeClr>
                </a:solidFill>
                <a:latin typeface="Cambria" panose="02040503050406030204" pitchFamily="18" charset="0"/>
              </a:rPr>
              <a:t>(e) Dialects based on social stratifications are called social class dialects and caste dialects (e.g., upper-class dialect, </a:t>
            </a:r>
            <a:r>
              <a:rPr lang="en-US" sz="2800" dirty="0" smtClean="0">
                <a:solidFill>
                  <a:schemeClr val="accent6">
                    <a:lumMod val="20000"/>
                    <a:lumOff val="80000"/>
                  </a:schemeClr>
                </a:solidFill>
                <a:latin typeface="Cambria" panose="02040503050406030204" pitchFamily="18" charset="0"/>
              </a:rPr>
              <a:t>Brahmin </a:t>
            </a:r>
            <a:r>
              <a:rPr lang="en-US" sz="2800" dirty="0">
                <a:solidFill>
                  <a:schemeClr val="accent6">
                    <a:lumMod val="20000"/>
                    <a:lumOff val="80000"/>
                  </a:schemeClr>
                </a:solidFill>
                <a:latin typeface="Cambria" panose="02040503050406030204" pitchFamily="18" charset="0"/>
              </a:rPr>
              <a:t>dialect, etc.). They are language varieties used by the members of certain 'classes' and 'castes</a:t>
            </a:r>
            <a:r>
              <a:rPr lang="en-US" sz="2800" dirty="0" smtClean="0">
                <a:solidFill>
                  <a:schemeClr val="accent6">
                    <a:lumMod val="20000"/>
                    <a:lumOff val="80000"/>
                  </a:schemeClr>
                </a:solidFill>
                <a:latin typeface="Cambria" panose="02040503050406030204" pitchFamily="18" charset="0"/>
              </a:rPr>
              <a:t>'. </a:t>
            </a:r>
            <a:endParaRPr lang="en-US" sz="2700" dirty="0">
              <a:solidFill>
                <a:schemeClr val="accent6">
                  <a:lumMod val="20000"/>
                  <a:lumOff val="80000"/>
                </a:schemeClr>
              </a:solidFill>
              <a:latin typeface="Cambria" panose="02040503050406030204" pitchFamily="18" charset="0"/>
            </a:endParaRPr>
          </a:p>
        </p:txBody>
      </p:sp>
    </p:spTree>
    <p:extLst>
      <p:ext uri="{BB962C8B-B14F-4D97-AF65-F5344CB8AC3E}">
        <p14:creationId xmlns:p14="http://schemas.microsoft.com/office/powerpoint/2010/main" val="2341036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521294" y="697625"/>
            <a:ext cx="11524401" cy="1815882"/>
          </a:xfrm>
          <a:prstGeom prst="rect">
            <a:avLst/>
          </a:prstGeom>
          <a:noFill/>
        </p:spPr>
        <p:txBody>
          <a:bodyPr wrap="square" rtlCol="0">
            <a:spAutoFit/>
          </a:bodyPr>
          <a:lstStyle/>
          <a:p>
            <a:r>
              <a:rPr lang="en-US" sz="2800" dirty="0">
                <a:latin typeface="Cambria" panose="02040503050406030204" pitchFamily="18" charset="0"/>
              </a:rPr>
              <a:t>(f) In terms of the history and growth of languages (i.e. examining language varieties from a temporal point of view), we may talk of Elizabethan English, Victorian English; sixteenth-century Hindi, eighteenth-century Hindi, and so on.</a:t>
            </a:r>
            <a:endParaRPr lang="en-US" sz="2700" dirty="0">
              <a:latin typeface="Cambria" panose="02040503050406030204" pitchFamily="18" charset="0"/>
            </a:endParaRPr>
          </a:p>
        </p:txBody>
      </p:sp>
      <p:sp>
        <p:nvSpPr>
          <p:cNvPr id="12" name="TextBox 11"/>
          <p:cNvSpPr txBox="1"/>
          <p:nvPr/>
        </p:nvSpPr>
        <p:spPr>
          <a:xfrm>
            <a:off x="521294" y="2879267"/>
            <a:ext cx="11524401" cy="2231380"/>
          </a:xfrm>
          <a:prstGeom prst="rect">
            <a:avLst/>
          </a:prstGeom>
          <a:noFill/>
        </p:spPr>
        <p:txBody>
          <a:bodyPr wrap="square" rtlCol="0">
            <a:spAutoFit/>
          </a:bodyPr>
          <a:lstStyle/>
          <a:p>
            <a:r>
              <a:rPr lang="en-US" sz="2800" dirty="0">
                <a:solidFill>
                  <a:schemeClr val="accent2">
                    <a:lumMod val="20000"/>
                    <a:lumOff val="80000"/>
                  </a:schemeClr>
                </a:solidFill>
                <a:latin typeface="Cambria" panose="02040503050406030204" pitchFamily="18" charset="0"/>
              </a:rPr>
              <a:t>(g) A prestige dialect is a dialect emulated by speakers of other dialects (i.e. ‘B.B.C.' English, Khari-</a:t>
            </a:r>
            <a:r>
              <a:rPr lang="en-US" sz="2800" dirty="0" err="1">
                <a:solidFill>
                  <a:schemeClr val="accent2">
                    <a:lumMod val="20000"/>
                    <a:lumOff val="80000"/>
                  </a:schemeClr>
                </a:solidFill>
                <a:latin typeface="Cambria" panose="02040503050406030204" pitchFamily="18" charset="0"/>
              </a:rPr>
              <a:t>boli</a:t>
            </a:r>
            <a:r>
              <a:rPr lang="en-US" sz="2800" dirty="0">
                <a:solidFill>
                  <a:schemeClr val="accent2">
                    <a:lumMod val="20000"/>
                    <a:lumOff val="80000"/>
                  </a:schemeClr>
                </a:solidFill>
                <a:latin typeface="Cambria" panose="02040503050406030204" pitchFamily="18" charset="0"/>
              </a:rPr>
              <a:t>, etc.) In due course the prestige dialect acquires the status of the standard language.</a:t>
            </a:r>
          </a:p>
          <a:p>
            <a:r>
              <a:rPr lang="en-US" sz="2800" dirty="0"/>
              <a:t/>
            </a:r>
            <a:br>
              <a:rPr lang="en-US" sz="2800" dirty="0"/>
            </a:br>
            <a:endParaRPr lang="en-US" sz="2700" dirty="0">
              <a:solidFill>
                <a:schemeClr val="accent1">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2927112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333799" y="852217"/>
            <a:ext cx="11524401" cy="5262979"/>
          </a:xfrm>
          <a:prstGeom prst="rect">
            <a:avLst/>
          </a:prstGeom>
          <a:noFill/>
        </p:spPr>
        <p:txBody>
          <a:bodyPr wrap="square" rtlCol="0">
            <a:spAutoFit/>
          </a:bodyPr>
          <a:lstStyle/>
          <a:p>
            <a:pPr algn="just"/>
            <a:r>
              <a:rPr lang="en-US" sz="2800" dirty="0">
                <a:latin typeface="Cambria" panose="02040503050406030204" pitchFamily="18" charset="0"/>
              </a:rPr>
              <a:t>(h) If two or more varieties of a language differ in grammar, vocabulary and pronunciation, the differences are called dialectal. Variations in pronunciation alone are differences of accent. When we talk about dialects, we refer to the dialects of a language'. This means that every dialect is a variety of a language. How and when a dialect is given the label of a language depends not on linguistic but on socio-political factors. This means that every dialect is a potential language. Whether a linguistic system used by a speech community is a dialect or a language, is often decided by social attitudes. For example, some people think that Konkani is a dialect of Marathi, whereas others say it is a language. Sometimes it is decided on the basis of similarities between the systems and mutual intelligibility</a:t>
            </a:r>
            <a:r>
              <a:rPr lang="en-US" sz="2800" dirty="0" smtClean="0">
                <a:latin typeface="Cambria" panose="02040503050406030204" pitchFamily="18" charset="0"/>
              </a:rPr>
              <a:t>.</a:t>
            </a:r>
            <a:endParaRPr lang="en-US" sz="2700" dirty="0">
              <a:latin typeface="Cambria" panose="02040503050406030204" pitchFamily="18" charset="0"/>
            </a:endParaRPr>
          </a:p>
        </p:txBody>
      </p:sp>
    </p:spTree>
    <p:extLst>
      <p:ext uri="{BB962C8B-B14F-4D97-AF65-F5344CB8AC3E}">
        <p14:creationId xmlns:p14="http://schemas.microsoft.com/office/powerpoint/2010/main" val="293432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333799" y="852217"/>
            <a:ext cx="11524401" cy="4832092"/>
          </a:xfrm>
          <a:prstGeom prst="rect">
            <a:avLst/>
          </a:prstGeom>
          <a:noFill/>
        </p:spPr>
        <p:txBody>
          <a:bodyPr wrap="square" rtlCol="0">
            <a:spAutoFit/>
          </a:bodyPr>
          <a:lstStyle/>
          <a:p>
            <a:pPr algn="just"/>
            <a:r>
              <a:rPr lang="en-US" sz="2800" dirty="0">
                <a:latin typeface="Cambria" panose="02040503050406030204" pitchFamily="18" charset="0"/>
              </a:rPr>
              <a:t>(</a:t>
            </a:r>
            <a:r>
              <a:rPr lang="en-US" sz="2800" dirty="0" err="1">
                <a:latin typeface="Cambria" panose="02040503050406030204" pitchFamily="18" charset="0"/>
              </a:rPr>
              <a:t>i</a:t>
            </a:r>
            <a:r>
              <a:rPr lang="en-US" sz="2800" dirty="0">
                <a:latin typeface="Cambria" panose="02040503050406030204" pitchFamily="18" charset="0"/>
              </a:rPr>
              <a:t>) The study of dialects is known as </a:t>
            </a:r>
            <a:r>
              <a:rPr lang="en-US" sz="2800" i="1" dirty="0">
                <a:latin typeface="Cambria" panose="02040503050406030204" pitchFamily="18" charset="0"/>
              </a:rPr>
              <a:t>dialectology</a:t>
            </a:r>
            <a:r>
              <a:rPr lang="en-US" sz="2800" dirty="0">
                <a:latin typeface="Cambria" panose="02040503050406030204" pitchFamily="18" charset="0"/>
              </a:rPr>
              <a:t>. Dialect distinctions can be plotted on a map. Lines demarcating areas exhibiting a particular feature and so dividing them off from areas exhibiting other features are called </a:t>
            </a:r>
            <a:r>
              <a:rPr lang="en-US" sz="2800" i="1" dirty="0">
                <a:latin typeface="Cambria" panose="02040503050406030204" pitchFamily="18" charset="0"/>
              </a:rPr>
              <a:t>isoglosses</a:t>
            </a:r>
            <a:r>
              <a:rPr lang="en-US" sz="2800" dirty="0">
                <a:latin typeface="Cambria" panose="02040503050406030204" pitchFamily="18" charset="0"/>
              </a:rPr>
              <a:t>. </a:t>
            </a:r>
            <a:r>
              <a:rPr lang="en-US" sz="2800" dirty="0" smtClean="0">
                <a:latin typeface="Cambria" panose="02040503050406030204" pitchFamily="18" charset="0"/>
              </a:rPr>
              <a:t>Isoglosses </a:t>
            </a:r>
            <a:r>
              <a:rPr lang="en-US" sz="2800" dirty="0" err="1">
                <a:latin typeface="Cambria" panose="02040503050406030204" pitchFamily="18" charset="0"/>
              </a:rPr>
              <a:t>criss-cross</a:t>
            </a:r>
            <a:r>
              <a:rPr lang="en-US" sz="2800" dirty="0">
                <a:latin typeface="Cambria" panose="02040503050406030204" pitchFamily="18" charset="0"/>
              </a:rPr>
              <a:t>, overlap, and diverge, yielding bundles of </a:t>
            </a:r>
            <a:r>
              <a:rPr lang="en-US" sz="2800" dirty="0" smtClean="0">
                <a:latin typeface="Cambria" panose="02040503050406030204" pitchFamily="18" charset="0"/>
              </a:rPr>
              <a:t>isoglosses. </a:t>
            </a:r>
            <a:r>
              <a:rPr lang="en-US" sz="2800" dirty="0">
                <a:latin typeface="Cambria" panose="02040503050406030204" pitchFamily="18" charset="0"/>
              </a:rPr>
              <a:t>A linguistic atlas is a collection of maps showing the prevalence of particular speech forms in particular areas.</a:t>
            </a:r>
          </a:p>
          <a:p>
            <a:pPr algn="just"/>
            <a:r>
              <a:rPr lang="en-US" sz="2800" dirty="0">
                <a:latin typeface="Cambria" panose="02040503050406030204" pitchFamily="18" charset="0"/>
              </a:rPr>
              <a:t>In fact, no two speakers speak exactly the same dialect. speaker has certain characteristic features reflected in his way speaking. We may say that each individual has his </a:t>
            </a:r>
            <a:r>
              <a:rPr lang="en-US" sz="2800" i="1" dirty="0" smtClean="0">
                <a:latin typeface="Cambria" panose="02040503050406030204" pitchFamily="18" charset="0"/>
              </a:rPr>
              <a:t>idiolect</a:t>
            </a:r>
            <a:r>
              <a:rPr lang="en-US" sz="2800" dirty="0">
                <a:latin typeface="Cambria" panose="02040503050406030204" pitchFamily="18" charset="0"/>
              </a:rPr>
              <a:t> </a:t>
            </a:r>
            <a:r>
              <a:rPr lang="en-US" sz="2800" dirty="0" smtClean="0">
                <a:latin typeface="Cambria" panose="02040503050406030204" pitchFamily="18" charset="0"/>
              </a:rPr>
              <a:t>(</a:t>
            </a:r>
            <a:r>
              <a:rPr lang="en-US" sz="2800" dirty="0" err="1" smtClean="0">
                <a:latin typeface="Cambria" panose="02040503050406030204" pitchFamily="18" charset="0"/>
              </a:rPr>
              <a:t>idio</a:t>
            </a:r>
            <a:r>
              <a:rPr lang="en-US" sz="2800" dirty="0" smtClean="0">
                <a:latin typeface="Cambria" panose="02040503050406030204" pitchFamily="18" charset="0"/>
              </a:rPr>
              <a:t> </a:t>
            </a:r>
            <a:r>
              <a:rPr lang="en-US" sz="2800" dirty="0">
                <a:latin typeface="Cambria" panose="02040503050406030204" pitchFamily="18" charset="0"/>
              </a:rPr>
              <a:t>= individual; -</a:t>
            </a:r>
            <a:r>
              <a:rPr lang="en-US" sz="2800" dirty="0" err="1">
                <a:latin typeface="Cambria" panose="02040503050406030204" pitchFamily="18" charset="0"/>
              </a:rPr>
              <a:t>lect</a:t>
            </a:r>
            <a:r>
              <a:rPr lang="en-US" sz="2800" dirty="0">
                <a:latin typeface="Cambria" panose="02040503050406030204" pitchFamily="18" charset="0"/>
              </a:rPr>
              <a:t> = variety of language</a:t>
            </a:r>
            <a:r>
              <a:rPr lang="en-US" sz="2800" dirty="0" smtClean="0">
                <a:latin typeface="Cambria" panose="02040503050406030204" pitchFamily="18" charset="0"/>
              </a:rPr>
              <a:t>).</a:t>
            </a:r>
            <a:endParaRPr lang="en-US" sz="2800" dirty="0">
              <a:latin typeface="Cambria" panose="02040503050406030204" pitchFamily="18" charset="0"/>
            </a:endParaRPr>
          </a:p>
          <a:p>
            <a:r>
              <a:rPr lang="en-US" sz="2800" dirty="0"/>
              <a:t/>
            </a:r>
            <a:br>
              <a:rPr lang="en-US" sz="2800" dirty="0"/>
            </a:br>
            <a:r>
              <a:rPr lang="en-US" sz="2800" dirty="0" smtClean="0">
                <a:solidFill>
                  <a:schemeClr val="accent1">
                    <a:lumMod val="60000"/>
                    <a:lumOff val="40000"/>
                  </a:schemeClr>
                </a:solidFill>
                <a:latin typeface="Cambria" panose="02040503050406030204" pitchFamily="18" charset="0"/>
              </a:rPr>
              <a:t>.</a:t>
            </a:r>
            <a:endParaRPr lang="en-US" sz="2700" dirty="0">
              <a:solidFill>
                <a:schemeClr val="accent1">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1536504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48097" y="3429000"/>
            <a:ext cx="11524401" cy="2246769"/>
          </a:xfrm>
          <a:prstGeom prst="rect">
            <a:avLst/>
          </a:prstGeom>
          <a:noFill/>
        </p:spPr>
        <p:txBody>
          <a:bodyPr wrap="square" rtlCol="0">
            <a:spAutoFit/>
          </a:bodyPr>
          <a:lstStyle/>
          <a:p>
            <a:r>
              <a:rPr lang="en-US" sz="2800" dirty="0" smtClean="0">
                <a:latin typeface="Cambria" panose="02040503050406030204" pitchFamily="18" charset="0"/>
              </a:rPr>
              <a:t>III</a:t>
            </a:r>
            <a:r>
              <a:rPr lang="en-US" sz="2800" dirty="0">
                <a:latin typeface="Cambria" panose="02040503050406030204" pitchFamily="18" charset="0"/>
              </a:rPr>
              <a:t>. It is possible to have one register but different styles, depending on the speaker's intention, individual preferences, and the relationship between the speaker and the hearer. Thus a speaker may decide to use a technical register but change his style from highly formal, to formal, to informal, to highly informal on the basis of whom he is talking to. </a:t>
            </a:r>
            <a:endParaRPr lang="en-US" sz="2700" dirty="0">
              <a:latin typeface="Cambria" panose="02040503050406030204" pitchFamily="18" charset="0"/>
            </a:endParaRPr>
          </a:p>
        </p:txBody>
      </p:sp>
      <p:sp>
        <p:nvSpPr>
          <p:cNvPr id="4" name="TextBox 3"/>
          <p:cNvSpPr txBox="1"/>
          <p:nvPr/>
        </p:nvSpPr>
        <p:spPr>
          <a:xfrm>
            <a:off x="448096" y="790887"/>
            <a:ext cx="11524401" cy="2246769"/>
          </a:xfrm>
          <a:prstGeom prst="rect">
            <a:avLst/>
          </a:prstGeom>
          <a:noFill/>
        </p:spPr>
        <p:txBody>
          <a:bodyPr wrap="square" rtlCol="0">
            <a:spAutoFit/>
          </a:bodyPr>
          <a:lstStyle/>
          <a:p>
            <a:pPr algn="just"/>
            <a:r>
              <a:rPr lang="en-US" sz="2800" dirty="0" smtClean="0">
                <a:latin typeface="Cambria" panose="02040503050406030204" pitchFamily="18" charset="0"/>
              </a:rPr>
              <a:t>II. If </a:t>
            </a:r>
            <a:r>
              <a:rPr lang="en-US" sz="2800" dirty="0">
                <a:latin typeface="Cambria" panose="02040503050406030204" pitchFamily="18" charset="0"/>
              </a:rPr>
              <a:t>a language variety has certain features which are typical of certain disciplines/topics/fields/occupations and social roles played by a speaker, it is referred to as register (e.g. the journalistic register--the language of journalists; the legal register--the language of law/lawyers; the scientific register, and so on). </a:t>
            </a:r>
            <a:endParaRPr lang="en-US" sz="2800" dirty="0" smtClean="0">
              <a:latin typeface="Cambria" panose="02040503050406030204" pitchFamily="18" charset="0"/>
            </a:endParaRPr>
          </a:p>
        </p:txBody>
      </p:sp>
    </p:spTree>
    <p:extLst>
      <p:ext uri="{BB962C8B-B14F-4D97-AF65-F5344CB8AC3E}">
        <p14:creationId xmlns:p14="http://schemas.microsoft.com/office/powerpoint/2010/main" val="1533260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71129" y="473630"/>
            <a:ext cx="11449742" cy="1815882"/>
          </a:xfrm>
          <a:prstGeom prst="rect">
            <a:avLst/>
          </a:prstGeom>
          <a:noFill/>
        </p:spPr>
        <p:txBody>
          <a:bodyPr wrap="square" rtlCol="0">
            <a:spAutoFit/>
          </a:bodyPr>
          <a:lstStyle/>
          <a:p>
            <a:r>
              <a:rPr lang="en-US" sz="2800" dirty="0">
                <a:latin typeface="Cambria" panose="02040503050406030204" pitchFamily="18" charset="0"/>
              </a:rPr>
              <a:t>Language is a 'System of sounds, words, patterns, </a:t>
            </a:r>
            <a:r>
              <a:rPr lang="en-US" sz="2800" dirty="0" err="1">
                <a:latin typeface="Cambria" panose="02040503050406030204" pitchFamily="18" charset="0"/>
              </a:rPr>
              <a:t>etc</a:t>
            </a:r>
            <a:r>
              <a:rPr lang="en-US" sz="2800" dirty="0">
                <a:latin typeface="Cambria" panose="02040503050406030204" pitchFamily="18" charset="0"/>
              </a:rPr>
              <a:t>, used by humans to communicate thoughts and feelings.' (Oxford Advanced Learner's Dictionary. 1989) </a:t>
            </a:r>
          </a:p>
          <a:p>
            <a:r>
              <a:rPr lang="en-US" sz="2800" dirty="0" smtClean="0">
                <a:latin typeface="Cambria" panose="02040503050406030204" pitchFamily="18" charset="0"/>
              </a:rPr>
              <a:t>							</a:t>
            </a:r>
            <a:endParaRPr lang="en-US" sz="2800" dirty="0">
              <a:latin typeface="Cambria" panose="02040503050406030204" pitchFamily="18" charset="0"/>
            </a:endParaRPr>
          </a:p>
        </p:txBody>
      </p:sp>
      <p:sp>
        <p:nvSpPr>
          <p:cNvPr id="10" name="TextBox 9"/>
          <p:cNvSpPr txBox="1"/>
          <p:nvPr/>
        </p:nvSpPr>
        <p:spPr>
          <a:xfrm>
            <a:off x="556694" y="1937323"/>
            <a:ext cx="4901131" cy="523220"/>
          </a:xfrm>
          <a:prstGeom prst="rect">
            <a:avLst/>
          </a:prstGeom>
          <a:noFill/>
        </p:spPr>
        <p:txBody>
          <a:bodyPr wrap="square" rtlCol="0">
            <a:spAutoFit/>
          </a:bodyPr>
          <a:lstStyle/>
          <a:p>
            <a:r>
              <a:rPr lang="en-US" sz="2800" dirty="0" smtClean="0">
                <a:latin typeface="Cambria" panose="02040503050406030204" pitchFamily="18" charset="0"/>
              </a:rPr>
              <a:t>System of sounds – Phonology </a:t>
            </a:r>
            <a:endParaRPr lang="en-US" sz="2800" dirty="0">
              <a:latin typeface="Cambria" panose="02040503050406030204" pitchFamily="18" charset="0"/>
            </a:endParaRPr>
          </a:p>
        </p:txBody>
      </p:sp>
      <p:sp>
        <p:nvSpPr>
          <p:cNvPr id="11" name="TextBox 10"/>
          <p:cNvSpPr txBox="1"/>
          <p:nvPr/>
        </p:nvSpPr>
        <p:spPr>
          <a:xfrm>
            <a:off x="556694" y="3012907"/>
            <a:ext cx="5615506" cy="523220"/>
          </a:xfrm>
          <a:prstGeom prst="rect">
            <a:avLst/>
          </a:prstGeom>
          <a:noFill/>
        </p:spPr>
        <p:txBody>
          <a:bodyPr wrap="square" rtlCol="0">
            <a:spAutoFit/>
          </a:bodyPr>
          <a:lstStyle/>
          <a:p>
            <a:r>
              <a:rPr lang="en-US" sz="2800" dirty="0" smtClean="0">
                <a:latin typeface="Cambria" panose="02040503050406030204" pitchFamily="18" charset="0"/>
              </a:rPr>
              <a:t>System of words – Morphology </a:t>
            </a:r>
            <a:endParaRPr lang="en-US" sz="2800" dirty="0">
              <a:latin typeface="Cambria" panose="02040503050406030204" pitchFamily="18" charset="0"/>
            </a:endParaRPr>
          </a:p>
        </p:txBody>
      </p:sp>
      <p:sp>
        <p:nvSpPr>
          <p:cNvPr id="15" name="TextBox 14"/>
          <p:cNvSpPr txBox="1"/>
          <p:nvPr/>
        </p:nvSpPr>
        <p:spPr>
          <a:xfrm>
            <a:off x="5457825" y="1937323"/>
            <a:ext cx="4901131" cy="523220"/>
          </a:xfrm>
          <a:prstGeom prst="rect">
            <a:avLst/>
          </a:prstGeom>
          <a:noFill/>
        </p:spPr>
        <p:txBody>
          <a:bodyPr wrap="square" rtlCol="0">
            <a:spAutoFit/>
          </a:bodyPr>
          <a:lstStyle/>
          <a:p>
            <a:r>
              <a:rPr lang="en-US" sz="2800" dirty="0" smtClean="0">
                <a:latin typeface="Cambria" panose="02040503050406030204" pitchFamily="18" charset="0"/>
              </a:rPr>
              <a:t>Sounds 44 – Letters 26</a:t>
            </a:r>
            <a:endParaRPr lang="en-US" sz="2800" dirty="0">
              <a:latin typeface="Cambria" panose="02040503050406030204" pitchFamily="18" charset="0"/>
            </a:endParaRPr>
          </a:p>
        </p:txBody>
      </p:sp>
      <p:sp>
        <p:nvSpPr>
          <p:cNvPr id="16" name="TextBox 15"/>
          <p:cNvSpPr txBox="1"/>
          <p:nvPr/>
        </p:nvSpPr>
        <p:spPr>
          <a:xfrm>
            <a:off x="5441155" y="3013563"/>
            <a:ext cx="6243639" cy="954107"/>
          </a:xfrm>
          <a:prstGeom prst="rect">
            <a:avLst/>
          </a:prstGeom>
          <a:noFill/>
        </p:spPr>
        <p:txBody>
          <a:bodyPr wrap="square" rtlCol="0">
            <a:spAutoFit/>
          </a:bodyPr>
          <a:lstStyle/>
          <a:p>
            <a:r>
              <a:rPr lang="en-US" sz="2800" dirty="0">
                <a:latin typeface="Cambria" panose="02040503050406030204" pitchFamily="18" charset="0"/>
              </a:rPr>
              <a:t> </a:t>
            </a:r>
            <a:r>
              <a:rPr lang="en-US" sz="2800" dirty="0" smtClean="0">
                <a:latin typeface="Cambria" panose="02040503050406030204" pitchFamily="18" charset="0"/>
              </a:rPr>
              <a:t>A to Z  Systematic combination of          		letters/sounds</a:t>
            </a:r>
          </a:p>
        </p:txBody>
      </p:sp>
      <p:sp>
        <p:nvSpPr>
          <p:cNvPr id="17" name="TextBox 16"/>
          <p:cNvSpPr txBox="1"/>
          <p:nvPr/>
        </p:nvSpPr>
        <p:spPr>
          <a:xfrm>
            <a:off x="768971" y="3981674"/>
            <a:ext cx="10654058" cy="954107"/>
          </a:xfrm>
          <a:prstGeom prst="rect">
            <a:avLst/>
          </a:prstGeom>
          <a:noFill/>
        </p:spPr>
        <p:txBody>
          <a:bodyPr wrap="square" rtlCol="0">
            <a:spAutoFit/>
          </a:bodyPr>
          <a:lstStyle/>
          <a:p>
            <a:r>
              <a:rPr lang="en-US" sz="2800" dirty="0" smtClean="0">
                <a:latin typeface="Cambria" panose="02040503050406030204" pitchFamily="18" charset="0"/>
              </a:rPr>
              <a:t>Morpheme – Smallest meaningful unit in the system of language </a:t>
            </a:r>
          </a:p>
          <a:p>
            <a:r>
              <a:rPr lang="en-US" sz="2800" dirty="0">
                <a:latin typeface="Cambria" panose="02040503050406030204" pitchFamily="18" charset="0"/>
              </a:rPr>
              <a:t>	</a:t>
            </a:r>
            <a:r>
              <a:rPr lang="en-US" sz="2800" dirty="0" smtClean="0">
                <a:latin typeface="Cambria" panose="02040503050406030204" pitchFamily="18" charset="0"/>
              </a:rPr>
              <a:t>	CAT –ACT</a:t>
            </a:r>
            <a:endParaRPr lang="en-US" sz="2800" dirty="0">
              <a:latin typeface="Cambria" panose="02040503050406030204" pitchFamily="18" charset="0"/>
            </a:endParaRPr>
          </a:p>
        </p:txBody>
      </p:sp>
      <p:sp>
        <p:nvSpPr>
          <p:cNvPr id="18" name="TextBox 17"/>
          <p:cNvSpPr txBox="1"/>
          <p:nvPr/>
        </p:nvSpPr>
        <p:spPr>
          <a:xfrm>
            <a:off x="4142098" y="4836126"/>
            <a:ext cx="2631454" cy="523220"/>
          </a:xfrm>
          <a:prstGeom prst="rect">
            <a:avLst/>
          </a:prstGeom>
          <a:noFill/>
        </p:spPr>
        <p:txBody>
          <a:bodyPr wrap="square" rtlCol="0">
            <a:spAutoFit/>
          </a:bodyPr>
          <a:lstStyle/>
          <a:p>
            <a:r>
              <a:rPr lang="en-US" sz="2800" dirty="0" smtClean="0">
                <a:latin typeface="Cambria" panose="02040503050406030204" pitchFamily="18" charset="0"/>
              </a:rPr>
              <a:t>(CTA, ATC, TCA)</a:t>
            </a:r>
            <a:endParaRPr lang="en-US" sz="2800" dirty="0">
              <a:latin typeface="Cambria" panose="02040503050406030204" pitchFamily="18" charset="0"/>
            </a:endParaRPr>
          </a:p>
        </p:txBody>
      </p:sp>
      <p:cxnSp>
        <p:nvCxnSpPr>
          <p:cNvPr id="3" name="Straight Connector 2"/>
          <p:cNvCxnSpPr/>
          <p:nvPr/>
        </p:nvCxnSpPr>
        <p:spPr>
          <a:xfrm flipV="1">
            <a:off x="4402248" y="5097736"/>
            <a:ext cx="2077814" cy="912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138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333799" y="416734"/>
            <a:ext cx="11524401" cy="1384995"/>
          </a:xfrm>
          <a:prstGeom prst="rect">
            <a:avLst/>
          </a:prstGeom>
          <a:noFill/>
        </p:spPr>
        <p:txBody>
          <a:bodyPr wrap="square" rtlCol="0">
            <a:spAutoFit/>
          </a:bodyPr>
          <a:lstStyle/>
          <a:p>
            <a:pPr algn="just"/>
            <a:r>
              <a:rPr lang="en-US" sz="2800" dirty="0" smtClean="0">
                <a:latin typeface="Cambria" panose="02040503050406030204" pitchFamily="18" charset="0"/>
              </a:rPr>
              <a:t>IV</a:t>
            </a:r>
            <a:r>
              <a:rPr lang="en-US" sz="2800" dirty="0">
                <a:latin typeface="Cambria" panose="02040503050406030204" pitchFamily="18" charset="0"/>
              </a:rPr>
              <a:t>. The mode or medium of expression may be spoken or written. The use of language varies according to the medium. For instance, there are no punctuation marks in speech. </a:t>
            </a:r>
            <a:endParaRPr lang="en-US" sz="2700" dirty="0">
              <a:latin typeface="Cambria" panose="02040503050406030204" pitchFamily="18" charset="0"/>
            </a:endParaRPr>
          </a:p>
        </p:txBody>
      </p:sp>
      <p:sp>
        <p:nvSpPr>
          <p:cNvPr id="4" name="TextBox 3"/>
          <p:cNvSpPr txBox="1"/>
          <p:nvPr/>
        </p:nvSpPr>
        <p:spPr>
          <a:xfrm>
            <a:off x="333799" y="1801729"/>
            <a:ext cx="11524401" cy="5262979"/>
          </a:xfrm>
          <a:prstGeom prst="rect">
            <a:avLst/>
          </a:prstGeom>
          <a:noFill/>
        </p:spPr>
        <p:txBody>
          <a:bodyPr wrap="square" rtlCol="0">
            <a:spAutoFit/>
          </a:bodyPr>
          <a:lstStyle/>
          <a:p>
            <a:pPr algn="just"/>
            <a:r>
              <a:rPr lang="en-US" sz="2800" dirty="0" smtClean="0">
                <a:latin typeface="Cambria" panose="02040503050406030204" pitchFamily="18" charset="0"/>
              </a:rPr>
              <a:t>V. An extreme form of informality in the use of a language is called slang. One man's slang may not be another man's slang. The words "hippie' and 'pot' are slang for some but not for others. The word ‘slang' itself has an archaic meaning in British English; it means 'to swindle'. Jargon is a term used to refer to a set of words or expressions used by a specific group among themselves. Every trade has its own jargon; linguists have 'structures', deep-structures', 'inter-lingual' and 'intra-lingual', 'inter-language' and 'interim-language', and so on.</a:t>
            </a:r>
          </a:p>
          <a:p>
            <a:r>
              <a:rPr lang="en-US" sz="2800" dirty="0">
                <a:latin typeface="Cambria" panose="02040503050406030204" pitchFamily="18" charset="0"/>
              </a:rPr>
              <a:t/>
            </a:r>
            <a:br>
              <a:rPr lang="en-US" sz="2800" dirty="0">
                <a:latin typeface="Cambria" panose="02040503050406030204" pitchFamily="18" charset="0"/>
              </a:rPr>
            </a:br>
            <a:r>
              <a:rPr lang="en-US" sz="2800" dirty="0" smtClean="0">
                <a:latin typeface="Cambria" panose="02040503050406030204" pitchFamily="18" charset="0"/>
              </a:rPr>
              <a:t>.</a:t>
            </a:r>
            <a:endParaRPr lang="en-US" sz="2800" dirty="0">
              <a:latin typeface="Cambria" panose="02040503050406030204" pitchFamily="18" charset="0"/>
            </a:endParaRPr>
          </a:p>
          <a:p>
            <a:r>
              <a:rPr lang="en-US" sz="2800" dirty="0"/>
              <a:t/>
            </a:r>
            <a:br>
              <a:rPr lang="en-US" sz="2800" dirty="0"/>
            </a:br>
            <a:r>
              <a:rPr lang="en-US" sz="2800" dirty="0" smtClean="0">
                <a:latin typeface="Cambria" panose="02040503050406030204" pitchFamily="18" charset="0"/>
              </a:rPr>
              <a:t>.</a:t>
            </a:r>
            <a:endParaRPr lang="en-US" sz="2700" dirty="0">
              <a:latin typeface="Cambria" panose="02040503050406030204" pitchFamily="18" charset="0"/>
            </a:endParaRPr>
          </a:p>
        </p:txBody>
      </p:sp>
    </p:spTree>
    <p:extLst>
      <p:ext uri="{BB962C8B-B14F-4D97-AF65-F5344CB8AC3E}">
        <p14:creationId xmlns:p14="http://schemas.microsoft.com/office/powerpoint/2010/main" val="2988465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333799" y="416734"/>
            <a:ext cx="11524401" cy="4832092"/>
          </a:xfrm>
          <a:prstGeom prst="rect">
            <a:avLst/>
          </a:prstGeom>
          <a:noFill/>
        </p:spPr>
        <p:txBody>
          <a:bodyPr wrap="square" rtlCol="0">
            <a:spAutoFit/>
          </a:bodyPr>
          <a:lstStyle/>
          <a:p>
            <a:pPr algn="just"/>
            <a:r>
              <a:rPr lang="en-US" sz="2800" i="1" dirty="0">
                <a:latin typeface="Cambria" panose="02040503050406030204" pitchFamily="18" charset="0"/>
              </a:rPr>
              <a:t>Cant</a:t>
            </a:r>
            <a:r>
              <a:rPr lang="en-US" sz="2800" dirty="0">
                <a:latin typeface="Cambria" panose="02040503050406030204" pitchFamily="18" charset="0"/>
              </a:rPr>
              <a:t> is a term used to mean the secret language used by a class or sect. The term </a:t>
            </a:r>
            <a:r>
              <a:rPr lang="en-US" sz="2800" i="1" dirty="0">
                <a:latin typeface="Cambria" panose="02040503050406030204" pitchFamily="18" charset="0"/>
              </a:rPr>
              <a:t>argot</a:t>
            </a:r>
            <a:r>
              <a:rPr lang="en-US" sz="2800" dirty="0">
                <a:latin typeface="Cambria" panose="02040503050406030204" pitchFamily="18" charset="0"/>
              </a:rPr>
              <a:t> is also used to refer to the jargon or slang used by a particular class or group of people. In the nineteenth century, it was used especially to refer to the jargon used by thieves. “To two-finger' is 'to pick-pocket'. Cant and argot may be used to mean the same thing: the thieves' cant or argot. The language of the 'underworld' in Calcutta has been substantially documented by </a:t>
            </a:r>
            <a:r>
              <a:rPr lang="en-US" sz="2800" dirty="0" err="1">
                <a:latin typeface="Cambria" panose="02040503050406030204" pitchFamily="18" charset="0"/>
              </a:rPr>
              <a:t>Bhaktiprasad</a:t>
            </a:r>
            <a:r>
              <a:rPr lang="en-US" sz="2800" dirty="0">
                <a:latin typeface="Cambria" panose="02040503050406030204" pitchFamily="18" charset="0"/>
              </a:rPr>
              <a:t> </a:t>
            </a:r>
            <a:r>
              <a:rPr lang="en-US" sz="2800" dirty="0" err="1">
                <a:latin typeface="Cambria" panose="02040503050406030204" pitchFamily="18" charset="0"/>
              </a:rPr>
              <a:t>Mallik</a:t>
            </a:r>
            <a:r>
              <a:rPr lang="en-US" sz="2800" dirty="0">
                <a:latin typeface="Cambria" panose="02040503050406030204" pitchFamily="18" charset="0"/>
              </a:rPr>
              <a:t> in his book </a:t>
            </a:r>
            <a:r>
              <a:rPr lang="en-US" sz="2800" i="1" dirty="0">
                <a:latin typeface="Cambria" panose="02040503050406030204" pitchFamily="18" charset="0"/>
              </a:rPr>
              <a:t>Language of the Underworld of West Bengal </a:t>
            </a:r>
            <a:r>
              <a:rPr lang="en-US" sz="2800" dirty="0">
                <a:latin typeface="Cambria" panose="02040503050406030204" pitchFamily="18" charset="0"/>
              </a:rPr>
              <a:t>(1972). In his description of the Calcutta underworld language we find twenty-one words for 'bomb', and forty-one for police and so on. 'Secrecy' and 'use in a closed communicational network' are the marked features of this variety of a language. </a:t>
            </a:r>
            <a:endParaRPr lang="en-US" sz="2700" dirty="0">
              <a:latin typeface="Cambria" panose="02040503050406030204" pitchFamily="18" charset="0"/>
            </a:endParaRPr>
          </a:p>
        </p:txBody>
      </p:sp>
    </p:spTree>
    <p:extLst>
      <p:ext uri="{BB962C8B-B14F-4D97-AF65-F5344CB8AC3E}">
        <p14:creationId xmlns:p14="http://schemas.microsoft.com/office/powerpoint/2010/main" val="700766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333799" y="416734"/>
            <a:ext cx="11524401" cy="2246769"/>
          </a:xfrm>
          <a:prstGeom prst="rect">
            <a:avLst/>
          </a:prstGeom>
          <a:noFill/>
        </p:spPr>
        <p:txBody>
          <a:bodyPr wrap="square" rtlCol="0">
            <a:spAutoFit/>
          </a:bodyPr>
          <a:lstStyle/>
          <a:p>
            <a:r>
              <a:rPr lang="en-US" sz="2800" dirty="0">
                <a:latin typeface="Cambria" panose="02040503050406030204" pitchFamily="18" charset="0"/>
              </a:rPr>
              <a:t>VI. The social use of language like using stereotyped </a:t>
            </a:r>
            <a:r>
              <a:rPr lang="en-US" sz="2800" dirty="0" smtClean="0">
                <a:latin typeface="Cambria" panose="02040503050406030204" pitchFamily="18" charset="0"/>
              </a:rPr>
              <a:t>express </a:t>
            </a:r>
            <a:r>
              <a:rPr lang="en-US" sz="2800" dirty="0">
                <a:latin typeface="Cambria" panose="02040503050406030204" pitchFamily="18" charset="0"/>
              </a:rPr>
              <a:t>for greeting (i.e. "good-morning', '</a:t>
            </a:r>
            <a:r>
              <a:rPr lang="en-US" sz="2800" dirty="0" err="1">
                <a:latin typeface="Cambria" panose="02040503050406030204" pitchFamily="18" charset="0"/>
              </a:rPr>
              <a:t>namaskar</a:t>
            </a:r>
            <a:r>
              <a:rPr lang="en-US" sz="2800" dirty="0">
                <a:latin typeface="Cambria" panose="02040503050406030204" pitchFamily="18" charset="0"/>
              </a:rPr>
              <a:t>', </a:t>
            </a:r>
            <a:r>
              <a:rPr lang="en-US" sz="2800" dirty="0" smtClean="0">
                <a:latin typeface="Cambria" panose="02040503050406030204" pitchFamily="18" charset="0"/>
              </a:rPr>
              <a:t>'</a:t>
            </a:r>
            <a:r>
              <a:rPr lang="en-US" sz="2800" dirty="0" err="1" smtClean="0">
                <a:latin typeface="Cambria" panose="02040503050406030204" pitchFamily="18" charset="0"/>
              </a:rPr>
              <a:t>vanakkam</a:t>
            </a:r>
            <a:r>
              <a:rPr lang="en-US" sz="2800" dirty="0" smtClean="0">
                <a:latin typeface="Cambria" panose="02040503050406030204" pitchFamily="18" charset="0"/>
              </a:rPr>
              <a:t>’, </a:t>
            </a:r>
            <a:r>
              <a:rPr lang="en-US" sz="2800" dirty="0" err="1" smtClean="0">
                <a:latin typeface="Cambria" panose="02040503050406030204" pitchFamily="18" charset="0"/>
              </a:rPr>
              <a:t>etc</a:t>
            </a:r>
            <a:r>
              <a:rPr lang="en-US" sz="2800" dirty="0" smtClean="0">
                <a:latin typeface="Cambria" panose="02040503050406030204" pitchFamily="18" charset="0"/>
              </a:rPr>
              <a:t>) </a:t>
            </a:r>
            <a:r>
              <a:rPr lang="en-US" sz="2800" dirty="0">
                <a:latin typeface="Cambria" panose="02040503050406030204" pitchFamily="18" charset="0"/>
              </a:rPr>
              <a:t>and </a:t>
            </a:r>
            <a:r>
              <a:rPr lang="en-US" sz="2800" dirty="0" err="1">
                <a:latin typeface="Cambria" panose="02040503050406030204" pitchFamily="18" charset="0"/>
              </a:rPr>
              <a:t>leavetaking</a:t>
            </a:r>
            <a:r>
              <a:rPr lang="en-US" sz="2800" dirty="0">
                <a:latin typeface="Cambria" panose="02040503050406030204" pitchFamily="18" charset="0"/>
              </a:rPr>
              <a:t> (e.g. 'good-bye') has been given the name phatic communion by </a:t>
            </a:r>
            <a:r>
              <a:rPr lang="en-US" sz="2800" dirty="0" err="1">
                <a:latin typeface="Cambria" panose="02040503050406030204" pitchFamily="18" charset="0"/>
              </a:rPr>
              <a:t>Bronislav</a:t>
            </a:r>
            <a:r>
              <a:rPr lang="en-US" sz="2800" dirty="0">
                <a:latin typeface="Cambria" panose="02040503050406030204" pitchFamily="18" charset="0"/>
              </a:rPr>
              <a:t> Malinowski. He defined it a type of speech in which ties of union are created by a mere </a:t>
            </a:r>
            <a:r>
              <a:rPr lang="en-US" sz="2800" dirty="0" smtClean="0">
                <a:latin typeface="Cambria" panose="02040503050406030204" pitchFamily="18" charset="0"/>
              </a:rPr>
              <a:t>exchange </a:t>
            </a:r>
            <a:r>
              <a:rPr lang="en-US" sz="2800" dirty="0">
                <a:latin typeface="Cambria" panose="02040503050406030204" pitchFamily="18" charset="0"/>
              </a:rPr>
              <a:t>words'.</a:t>
            </a:r>
          </a:p>
        </p:txBody>
      </p:sp>
      <p:sp>
        <p:nvSpPr>
          <p:cNvPr id="4" name="TextBox 3"/>
          <p:cNvSpPr txBox="1"/>
          <p:nvPr/>
        </p:nvSpPr>
        <p:spPr>
          <a:xfrm>
            <a:off x="333799" y="2663503"/>
            <a:ext cx="11524401" cy="1815882"/>
          </a:xfrm>
          <a:prstGeom prst="rect">
            <a:avLst/>
          </a:prstGeom>
          <a:noFill/>
        </p:spPr>
        <p:txBody>
          <a:bodyPr wrap="square" rtlCol="0">
            <a:spAutoFit/>
          </a:bodyPr>
          <a:lstStyle/>
          <a:p>
            <a:r>
              <a:rPr lang="en-US" sz="2800" dirty="0">
                <a:latin typeface="Cambria" panose="02040503050406030204" pitchFamily="18" charset="0"/>
              </a:rPr>
              <a:t>VII. On the basis of similarities and dissimilarities </a:t>
            </a:r>
            <a:r>
              <a:rPr lang="en-US" sz="2800" dirty="0" smtClean="0">
                <a:latin typeface="Cambria" panose="02040503050406030204" pitchFamily="18" charset="0"/>
              </a:rPr>
              <a:t>languages </a:t>
            </a:r>
            <a:r>
              <a:rPr lang="en-US" sz="2800" dirty="0">
                <a:latin typeface="Cambria" panose="02040503050406030204" pitchFamily="18" charset="0"/>
              </a:rPr>
              <a:t>have been grouped into broad language families and sub-families as the Indo-European, Dravidian, etc. The charts A to H given on pp. 11-12 show some important languages in some of the language families.</a:t>
            </a:r>
          </a:p>
        </p:txBody>
      </p:sp>
      <p:sp>
        <p:nvSpPr>
          <p:cNvPr id="6" name="TextBox 5"/>
          <p:cNvSpPr txBox="1"/>
          <p:nvPr/>
        </p:nvSpPr>
        <p:spPr>
          <a:xfrm>
            <a:off x="333799" y="4679410"/>
            <a:ext cx="11524401" cy="1384995"/>
          </a:xfrm>
          <a:prstGeom prst="rect">
            <a:avLst/>
          </a:prstGeom>
          <a:noFill/>
        </p:spPr>
        <p:txBody>
          <a:bodyPr wrap="square" rtlCol="0">
            <a:spAutoFit/>
          </a:bodyPr>
          <a:lstStyle/>
          <a:p>
            <a:r>
              <a:rPr lang="en-US" sz="2800" dirty="0">
                <a:latin typeface="Cambria" panose="02040503050406030204" pitchFamily="18" charset="0"/>
              </a:rPr>
              <a:t>VIII. Edward Sapir (1884-1939) has classified languages according to the type of mechanisms of synthesis that they use. He proposed a typological classification based on the interrelation of three sets of distinctions.</a:t>
            </a:r>
          </a:p>
        </p:txBody>
      </p:sp>
    </p:spTree>
    <p:extLst>
      <p:ext uri="{BB962C8B-B14F-4D97-AF65-F5344CB8AC3E}">
        <p14:creationId xmlns:p14="http://schemas.microsoft.com/office/powerpoint/2010/main" val="4032299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43549" y="391447"/>
            <a:ext cx="11524401" cy="6827510"/>
          </a:xfrm>
          <a:prstGeom prst="rect">
            <a:avLst/>
          </a:prstGeom>
          <a:noFill/>
        </p:spPr>
        <p:txBody>
          <a:bodyPr wrap="square" rtlCol="0">
            <a:spAutoFit/>
          </a:bodyPr>
          <a:lstStyle/>
          <a:p>
            <a:r>
              <a:rPr lang="en-US" sz="2800" dirty="0">
                <a:latin typeface="Cambria" panose="02040503050406030204" pitchFamily="18" charset="0"/>
              </a:rPr>
              <a:t>A. GRAMMATICAL</a:t>
            </a:r>
            <a:r>
              <a:rPr lang="en-US" sz="2800" dirty="0">
                <a:solidFill>
                  <a:schemeClr val="accent2">
                    <a:lumMod val="60000"/>
                    <a:lumOff val="40000"/>
                  </a:schemeClr>
                </a:solidFill>
                <a:latin typeface="Cambria" panose="02040503050406030204" pitchFamily="18" charset="0"/>
              </a:rPr>
              <a:t> </a:t>
            </a:r>
            <a:r>
              <a:rPr lang="en-US" sz="2800" dirty="0">
                <a:latin typeface="Cambria" panose="02040503050406030204" pitchFamily="18" charset="0"/>
              </a:rPr>
              <a:t>CONCEPTS</a:t>
            </a:r>
          </a:p>
          <a:p>
            <a:pPr marL="571500" indent="-571500">
              <a:spcAft>
                <a:spcPts val="800"/>
              </a:spcAft>
              <a:buAutoNum type="romanUcPeriod"/>
            </a:pPr>
            <a:r>
              <a:rPr lang="en-US" sz="2800" dirty="0" smtClean="0">
                <a:latin typeface="Cambria" panose="02040503050406030204" pitchFamily="18" charset="0"/>
              </a:rPr>
              <a:t>Basic </a:t>
            </a:r>
            <a:r>
              <a:rPr lang="en-US" sz="2800" dirty="0">
                <a:latin typeface="Cambria" panose="02040503050406030204" pitchFamily="18" charset="0"/>
              </a:rPr>
              <a:t>or concrete concepts, e.g. play; </a:t>
            </a:r>
            <a:endParaRPr lang="en-US" sz="2800" dirty="0" smtClean="0">
              <a:latin typeface="Cambria" panose="02040503050406030204" pitchFamily="18" charset="0"/>
            </a:endParaRPr>
          </a:p>
          <a:p>
            <a:pPr marL="571500" indent="-571500">
              <a:spcAft>
                <a:spcPts val="800"/>
              </a:spcAft>
              <a:buAutoNum type="romanUcPeriod"/>
            </a:pPr>
            <a:r>
              <a:rPr lang="en-US" sz="2800" dirty="0" smtClean="0">
                <a:latin typeface="Cambria" panose="02040503050406030204" pitchFamily="18" charset="0"/>
              </a:rPr>
              <a:t>Derivational </a:t>
            </a:r>
            <a:r>
              <a:rPr lang="en-US" sz="2800" dirty="0">
                <a:latin typeface="Cambria" panose="02040503050406030204" pitchFamily="18" charset="0"/>
              </a:rPr>
              <a:t>concepts which give an added or altered </a:t>
            </a:r>
            <a:r>
              <a:rPr lang="en-US" sz="2800" dirty="0" smtClean="0">
                <a:latin typeface="Cambria" panose="02040503050406030204" pitchFamily="18" charset="0"/>
              </a:rPr>
              <a:t>meaning </a:t>
            </a:r>
            <a:r>
              <a:rPr lang="en-US" sz="2800" dirty="0">
                <a:latin typeface="Cambria" panose="02040503050406030204" pitchFamily="18" charset="0"/>
              </a:rPr>
              <a:t>to the root without involving the rest of the sentence</a:t>
            </a:r>
            <a:r>
              <a:rPr lang="en-US" sz="2800" dirty="0" smtClean="0">
                <a:latin typeface="Cambria" panose="02040503050406030204" pitchFamily="18" charset="0"/>
              </a:rPr>
              <a:t>, </a:t>
            </a:r>
            <a:r>
              <a:rPr lang="en-US" sz="2800" dirty="0">
                <a:latin typeface="Cambria" panose="02040503050406030204" pitchFamily="18" charset="0"/>
              </a:rPr>
              <a:t>e.g. player</a:t>
            </a:r>
            <a:r>
              <a:rPr lang="en-US" sz="2800" dirty="0" smtClean="0">
                <a:latin typeface="Cambria" panose="02040503050406030204" pitchFamily="18" charset="0"/>
              </a:rPr>
              <a:t>;</a:t>
            </a:r>
          </a:p>
          <a:p>
            <a:pPr>
              <a:spcAft>
                <a:spcPts val="800"/>
              </a:spcAft>
            </a:pPr>
            <a:r>
              <a:rPr lang="en-US" sz="2800" dirty="0" smtClean="0">
                <a:latin typeface="Cambria" panose="02040503050406030204" pitchFamily="18" charset="0"/>
              </a:rPr>
              <a:t> III</a:t>
            </a:r>
            <a:r>
              <a:rPr lang="en-US" sz="2800" dirty="0">
                <a:latin typeface="Cambria" panose="02040503050406030204" pitchFamily="18" charset="0"/>
              </a:rPr>
              <a:t>. Concrete relational concepts where the rest of the sentence is</a:t>
            </a:r>
          </a:p>
          <a:p>
            <a:pPr>
              <a:spcAft>
                <a:spcPts val="800"/>
              </a:spcAft>
            </a:pPr>
            <a:r>
              <a:rPr lang="en-US" sz="2800" dirty="0">
                <a:latin typeface="Cambria" panose="02040503050406030204" pitchFamily="18" charset="0"/>
              </a:rPr>
              <a:t>involved, e.g. players (the change from 'player' to 'players' requires a change in the accompanying verb: ‘smokes' </a:t>
            </a:r>
            <a:r>
              <a:rPr lang="en-US" sz="2800" dirty="0" smtClean="0">
                <a:latin typeface="Cambria" panose="02040503050406030204" pitchFamily="18" charset="0"/>
              </a:rPr>
              <a:t>to ‘</a:t>
            </a:r>
            <a:r>
              <a:rPr lang="en-US" sz="2800" dirty="0">
                <a:latin typeface="Cambria" panose="02040503050406030204" pitchFamily="18" charset="0"/>
              </a:rPr>
              <a:t>smoke</a:t>
            </a:r>
            <a:r>
              <a:rPr lang="en-US" sz="2800" dirty="0" smtClean="0">
                <a:latin typeface="Cambria" panose="02040503050406030204" pitchFamily="18" charset="0"/>
              </a:rPr>
              <a:t>');</a:t>
            </a:r>
          </a:p>
          <a:p>
            <a:pPr>
              <a:spcAft>
                <a:spcPts val="800"/>
              </a:spcAft>
            </a:pPr>
            <a:r>
              <a:rPr lang="en-US" sz="2800" dirty="0" smtClean="0">
                <a:latin typeface="Cambria" panose="02040503050406030204" pitchFamily="18" charset="0"/>
              </a:rPr>
              <a:t>IV</a:t>
            </a:r>
            <a:r>
              <a:rPr lang="en-US" sz="2800" dirty="0">
                <a:latin typeface="Cambria" panose="02040503050406030204" pitchFamily="18" charset="0"/>
              </a:rPr>
              <a:t>. Pure relational concepts which are purely relational like </a:t>
            </a:r>
            <a:r>
              <a:rPr lang="en-US" sz="2800" dirty="0" smtClean="0">
                <a:latin typeface="Cambria" panose="02040503050406030204" pitchFamily="18" charset="0"/>
              </a:rPr>
              <a:t>word order</a:t>
            </a:r>
            <a:r>
              <a:rPr lang="en-US" sz="2800" dirty="0">
                <a:latin typeface="Cambria" panose="02040503050406030204" pitchFamily="18" charset="0"/>
              </a:rPr>
              <a:t>, e.g. see the players </a:t>
            </a:r>
            <a:r>
              <a:rPr lang="en-US" sz="2800" dirty="0" err="1">
                <a:latin typeface="Cambria" panose="02040503050406030204" pitchFamily="18" charset="0"/>
              </a:rPr>
              <a:t>vs</a:t>
            </a:r>
            <a:r>
              <a:rPr lang="en-US" sz="2800" dirty="0">
                <a:latin typeface="Cambria" panose="02040503050406030204" pitchFamily="18" charset="0"/>
              </a:rPr>
              <a:t> the players see. </a:t>
            </a:r>
            <a:endParaRPr lang="en-US" sz="2800" dirty="0" smtClean="0">
              <a:latin typeface="Cambria" panose="02040503050406030204" pitchFamily="18" charset="0"/>
            </a:endParaRPr>
          </a:p>
          <a:p>
            <a:pPr>
              <a:spcAft>
                <a:spcPts val="800"/>
              </a:spcAft>
            </a:pPr>
            <a:r>
              <a:rPr lang="en-US" sz="2800" dirty="0" smtClean="0">
                <a:latin typeface="Cambria" panose="02040503050406030204" pitchFamily="18" charset="0"/>
              </a:rPr>
              <a:t>	Concepts </a:t>
            </a:r>
            <a:r>
              <a:rPr lang="en-US" sz="2800" dirty="0">
                <a:latin typeface="Cambria" panose="02040503050406030204" pitchFamily="18" charset="0"/>
              </a:rPr>
              <a:t>of type I are expressed by independent words whereas II and III are expressed by affixes or by internal modification of the 'root', type IV uses all these possibilities together with word order.</a:t>
            </a:r>
          </a:p>
          <a:p>
            <a:r>
              <a:rPr lang="en-US" sz="2800" dirty="0"/>
              <a:t/>
            </a:r>
            <a:br>
              <a:rPr lang="en-US" sz="2800" dirty="0"/>
            </a:br>
            <a:endParaRPr lang="en-US" sz="2700" dirty="0">
              <a:latin typeface="Cambria" panose="02040503050406030204" pitchFamily="18" charset="0"/>
            </a:endParaRPr>
          </a:p>
        </p:txBody>
      </p:sp>
    </p:spTree>
    <p:extLst>
      <p:ext uri="{BB962C8B-B14F-4D97-AF65-F5344CB8AC3E}">
        <p14:creationId xmlns:p14="http://schemas.microsoft.com/office/powerpoint/2010/main" val="290336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386400" y="491459"/>
            <a:ext cx="11515087" cy="3493264"/>
          </a:xfrm>
          <a:prstGeom prst="rect">
            <a:avLst/>
          </a:prstGeom>
          <a:noFill/>
        </p:spPr>
        <p:txBody>
          <a:bodyPr wrap="square" rtlCol="0">
            <a:spAutoFit/>
          </a:bodyPr>
          <a:lstStyle/>
          <a:p>
            <a:pPr>
              <a:spcAft>
                <a:spcPts val="600"/>
              </a:spcAft>
            </a:pPr>
            <a:r>
              <a:rPr lang="en-US" sz="2800" dirty="0">
                <a:latin typeface="Cambria" panose="02040503050406030204" pitchFamily="18" charset="0"/>
              </a:rPr>
              <a:t>B. GRAMMATICAL PROCESSES OR TECHNIQUES </a:t>
            </a:r>
            <a:endParaRPr lang="en-US" sz="2800" dirty="0" smtClean="0">
              <a:latin typeface="Cambria" panose="02040503050406030204" pitchFamily="18" charset="0"/>
            </a:endParaRPr>
          </a:p>
          <a:p>
            <a:pPr>
              <a:spcAft>
                <a:spcPts val="600"/>
              </a:spcAft>
            </a:pPr>
            <a:r>
              <a:rPr lang="en-US" sz="2800" dirty="0">
                <a:latin typeface="Cambria" panose="02040503050406030204" pitchFamily="18" charset="0"/>
              </a:rPr>
              <a:t>I</a:t>
            </a:r>
            <a:r>
              <a:rPr lang="en-US" sz="2800" dirty="0" smtClean="0">
                <a:latin typeface="Cambria" panose="02040503050406030204" pitchFamily="18" charset="0"/>
              </a:rPr>
              <a:t>. </a:t>
            </a:r>
            <a:r>
              <a:rPr lang="en-US" sz="2800" dirty="0">
                <a:latin typeface="Cambria" panose="02040503050406030204" pitchFamily="18" charset="0"/>
              </a:rPr>
              <a:t>Isolating languages are those that identify the word with </a:t>
            </a:r>
            <a:r>
              <a:rPr lang="en-US" sz="2800" dirty="0" smtClean="0">
                <a:latin typeface="Cambria" panose="02040503050406030204" pitchFamily="18" charset="0"/>
              </a:rPr>
              <a:t>the root</a:t>
            </a:r>
            <a:r>
              <a:rPr lang="en-US" sz="2800" dirty="0">
                <a:latin typeface="Cambria" panose="02040503050406030204" pitchFamily="18" charset="0"/>
              </a:rPr>
              <a:t>. </a:t>
            </a:r>
            <a:endParaRPr lang="en-US" sz="2800" dirty="0" smtClean="0">
              <a:latin typeface="Cambria" panose="02040503050406030204" pitchFamily="18" charset="0"/>
            </a:endParaRPr>
          </a:p>
          <a:p>
            <a:pPr>
              <a:spcAft>
                <a:spcPts val="600"/>
              </a:spcAft>
            </a:pPr>
            <a:r>
              <a:rPr lang="en-US" sz="2800" dirty="0" smtClean="0">
                <a:latin typeface="Cambria" panose="02040503050406030204" pitchFamily="18" charset="0"/>
              </a:rPr>
              <a:t>II</a:t>
            </a:r>
            <a:r>
              <a:rPr lang="en-US" sz="2800" dirty="0">
                <a:latin typeface="Cambria" panose="02040503050406030204" pitchFamily="18" charset="0"/>
              </a:rPr>
              <a:t>. Affixing languages are those that affix modifying elements </a:t>
            </a:r>
            <a:r>
              <a:rPr lang="en-US" sz="2800" dirty="0" smtClean="0">
                <a:latin typeface="Cambria" panose="02040503050406030204" pitchFamily="18" charset="0"/>
              </a:rPr>
              <a:t>to the </a:t>
            </a:r>
            <a:r>
              <a:rPr lang="en-US" sz="2800" dirty="0">
                <a:latin typeface="Cambria" panose="02040503050406030204" pitchFamily="18" charset="0"/>
              </a:rPr>
              <a:t>root. </a:t>
            </a:r>
            <a:endParaRPr lang="en-US" sz="2800" dirty="0" smtClean="0">
              <a:latin typeface="Cambria" panose="02040503050406030204" pitchFamily="18" charset="0"/>
            </a:endParaRPr>
          </a:p>
          <a:p>
            <a:pPr>
              <a:spcAft>
                <a:spcPts val="600"/>
              </a:spcAft>
            </a:pPr>
            <a:r>
              <a:rPr lang="en-US" sz="2800" dirty="0" smtClean="0">
                <a:latin typeface="Cambria" panose="02040503050406030204" pitchFamily="18" charset="0"/>
              </a:rPr>
              <a:t>III. </a:t>
            </a:r>
            <a:r>
              <a:rPr lang="en-US" sz="2800" dirty="0">
                <a:latin typeface="Cambria" panose="02040503050406030204" pitchFamily="18" charset="0"/>
              </a:rPr>
              <a:t>Symbolic or inflective languages are those that employ internal modification of vowels or consonants.</a:t>
            </a:r>
          </a:p>
          <a:p>
            <a:pPr>
              <a:spcAft>
                <a:spcPts val="600"/>
              </a:spcAft>
            </a:pPr>
            <a:r>
              <a:rPr lang="en-US" sz="2800" dirty="0" smtClean="0">
                <a:latin typeface="Cambria" panose="02040503050406030204" pitchFamily="18" charset="0"/>
              </a:rPr>
              <a:t>	Affixing </a:t>
            </a:r>
            <a:r>
              <a:rPr lang="en-US" sz="2800" dirty="0">
                <a:latin typeface="Cambria" panose="02040503050406030204" pitchFamily="18" charset="0"/>
              </a:rPr>
              <a:t>may be (a) regular or (b) irregular. </a:t>
            </a:r>
            <a:endParaRPr lang="en-US" sz="2800" dirty="0" smtClean="0">
              <a:latin typeface="Cambria" panose="02040503050406030204" pitchFamily="18" charset="0"/>
            </a:endParaRPr>
          </a:p>
          <a:p>
            <a:pPr>
              <a:spcAft>
                <a:spcPts val="600"/>
              </a:spcAft>
            </a:pPr>
            <a:r>
              <a:rPr lang="en-US" sz="2800" dirty="0" smtClean="0">
                <a:latin typeface="Cambria" panose="02040503050406030204" pitchFamily="18" charset="0"/>
              </a:rPr>
              <a:t>	Fusion </a:t>
            </a:r>
            <a:r>
              <a:rPr lang="en-US" sz="2800" dirty="0">
                <a:latin typeface="Cambria" panose="02040503050406030204" pitchFamily="18" charset="0"/>
              </a:rPr>
              <a:t>may be (a) regular or (b) irregular</a:t>
            </a:r>
            <a:r>
              <a:rPr lang="en-US" sz="2800" dirty="0" smtClean="0">
                <a:latin typeface="Cambria" panose="02040503050406030204" pitchFamily="18" charset="0"/>
              </a:rPr>
              <a:t>. </a:t>
            </a:r>
            <a:endParaRPr lang="en-US" sz="2700" dirty="0">
              <a:latin typeface="Cambria" panose="02040503050406030204" pitchFamily="18" charset="0"/>
            </a:endParaRPr>
          </a:p>
        </p:txBody>
      </p:sp>
      <p:sp>
        <p:nvSpPr>
          <p:cNvPr id="4" name="TextBox 3"/>
          <p:cNvSpPr txBox="1"/>
          <p:nvPr/>
        </p:nvSpPr>
        <p:spPr>
          <a:xfrm>
            <a:off x="738506" y="4091910"/>
            <a:ext cx="11057888" cy="2246769"/>
          </a:xfrm>
          <a:prstGeom prst="rect">
            <a:avLst/>
          </a:prstGeom>
          <a:noFill/>
        </p:spPr>
        <p:txBody>
          <a:bodyPr wrap="square" rtlCol="0">
            <a:spAutoFit/>
          </a:bodyPr>
          <a:lstStyle/>
          <a:p>
            <a:r>
              <a:rPr lang="en-US" sz="2800" dirty="0">
                <a:latin typeface="Cambria" panose="02040503050406030204" pitchFamily="18" charset="0"/>
              </a:rPr>
              <a:t>The distinctions mentioned may be shown as follows.</a:t>
            </a:r>
          </a:p>
          <a:p>
            <a:r>
              <a:rPr lang="en-US" sz="2800" dirty="0" smtClean="0">
                <a:latin typeface="Cambria" panose="02040503050406030204" pitchFamily="18" charset="0"/>
              </a:rPr>
              <a:t>	agglutination</a:t>
            </a:r>
            <a:r>
              <a:rPr lang="en-US" sz="2800" dirty="0">
                <a:latin typeface="Cambria" panose="02040503050406030204" pitchFamily="18" charset="0"/>
              </a:rPr>
              <a:t>: good + ness = goodness </a:t>
            </a:r>
            <a:endParaRPr lang="en-US" sz="2800" dirty="0" smtClean="0">
              <a:latin typeface="Cambria" panose="02040503050406030204" pitchFamily="18" charset="0"/>
            </a:endParaRPr>
          </a:p>
          <a:p>
            <a:r>
              <a:rPr lang="en-US" sz="2800" dirty="0" smtClean="0">
                <a:latin typeface="Cambria" panose="02040503050406030204" pitchFamily="18" charset="0"/>
              </a:rPr>
              <a:t>	regular </a:t>
            </a:r>
            <a:r>
              <a:rPr lang="en-US" sz="2800" dirty="0">
                <a:latin typeface="Cambria" panose="02040503050406030204" pitchFamily="18" charset="0"/>
              </a:rPr>
              <a:t>fusion: book + s = </a:t>
            </a:r>
            <a:r>
              <a:rPr lang="en-US" sz="2800" dirty="0" smtClean="0">
                <a:latin typeface="Cambria" panose="02040503050406030204" pitchFamily="18" charset="0"/>
              </a:rPr>
              <a:t>books</a:t>
            </a:r>
          </a:p>
          <a:p>
            <a:r>
              <a:rPr lang="en-US" sz="2800" dirty="0" smtClean="0">
                <a:latin typeface="Cambria" panose="02040503050406030204" pitchFamily="18" charset="0"/>
              </a:rPr>
              <a:t> 	irregular </a:t>
            </a:r>
            <a:r>
              <a:rPr lang="en-US" sz="2800" dirty="0">
                <a:latin typeface="Cambria" panose="02040503050406030204" pitchFamily="18" charset="0"/>
              </a:rPr>
              <a:t>fusion: deep + </a:t>
            </a:r>
            <a:r>
              <a:rPr lang="en-US" sz="2800" dirty="0" err="1">
                <a:latin typeface="Cambria" panose="02040503050406030204" pitchFamily="18" charset="0"/>
              </a:rPr>
              <a:t>th</a:t>
            </a:r>
            <a:r>
              <a:rPr lang="en-US" sz="2800" dirty="0">
                <a:latin typeface="Cambria" panose="02040503050406030204" pitchFamily="18" charset="0"/>
              </a:rPr>
              <a:t> = depth</a:t>
            </a:r>
          </a:p>
          <a:p>
            <a:r>
              <a:rPr lang="en-US" sz="2800" dirty="0" smtClean="0">
                <a:latin typeface="Cambria" panose="02040503050406030204" pitchFamily="18" charset="0"/>
              </a:rPr>
              <a:t>	symbolism</a:t>
            </a:r>
            <a:r>
              <a:rPr lang="en-US" sz="2800" dirty="0">
                <a:latin typeface="Cambria" panose="02040503050406030204" pitchFamily="18" charset="0"/>
              </a:rPr>
              <a:t>: goose + plural = </a:t>
            </a:r>
            <a:r>
              <a:rPr lang="en-US" sz="2800" dirty="0" smtClean="0">
                <a:latin typeface="Cambria" panose="02040503050406030204" pitchFamily="18" charset="0"/>
              </a:rPr>
              <a:t>geese </a:t>
            </a:r>
            <a:endParaRPr lang="en-US" sz="2700" dirty="0">
              <a:latin typeface="Cambria" panose="02040503050406030204" pitchFamily="18" charset="0"/>
            </a:endParaRPr>
          </a:p>
        </p:txBody>
      </p:sp>
    </p:spTree>
    <p:extLst>
      <p:ext uri="{BB962C8B-B14F-4D97-AF65-F5344CB8AC3E}">
        <p14:creationId xmlns:p14="http://schemas.microsoft.com/office/powerpoint/2010/main" val="3454274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29263" y="462885"/>
            <a:ext cx="11057888" cy="4570482"/>
          </a:xfrm>
          <a:prstGeom prst="rect">
            <a:avLst/>
          </a:prstGeom>
          <a:noFill/>
        </p:spPr>
        <p:txBody>
          <a:bodyPr wrap="square" rtlCol="0">
            <a:spAutoFit/>
          </a:bodyPr>
          <a:lstStyle/>
          <a:p>
            <a:pPr>
              <a:spcAft>
                <a:spcPts val="1200"/>
              </a:spcAft>
            </a:pPr>
            <a:r>
              <a:rPr lang="en-US" sz="2800" dirty="0">
                <a:latin typeface="Cambria" panose="02040503050406030204" pitchFamily="18" charset="0"/>
              </a:rPr>
              <a:t>C. </a:t>
            </a:r>
            <a:r>
              <a:rPr lang="en-US" sz="2800" dirty="0" smtClean="0">
                <a:latin typeface="Cambria" panose="02040503050406030204" pitchFamily="18" charset="0"/>
              </a:rPr>
              <a:t>I. </a:t>
            </a:r>
            <a:r>
              <a:rPr lang="en-US" sz="2800" dirty="0">
                <a:latin typeface="Cambria" panose="02040503050406030204" pitchFamily="18" charset="0"/>
              </a:rPr>
              <a:t>Analytic languages are those that do not combine </a:t>
            </a:r>
            <a:r>
              <a:rPr lang="en-US" sz="2800" dirty="0" smtClean="0">
                <a:latin typeface="Cambria" panose="02040503050406030204" pitchFamily="18" charset="0"/>
              </a:rPr>
              <a:t>concepts into </a:t>
            </a:r>
            <a:r>
              <a:rPr lang="en-US" sz="2800" dirty="0">
                <a:latin typeface="Cambria" panose="02040503050406030204" pitchFamily="18" charset="0"/>
              </a:rPr>
              <a:t>single words, such as Chinese. </a:t>
            </a:r>
            <a:endParaRPr lang="en-US" sz="2800" dirty="0" smtClean="0">
              <a:latin typeface="Cambria" panose="02040503050406030204" pitchFamily="18" charset="0"/>
            </a:endParaRPr>
          </a:p>
          <a:p>
            <a:pPr>
              <a:spcAft>
                <a:spcPts val="1200"/>
              </a:spcAft>
            </a:pPr>
            <a:r>
              <a:rPr lang="en-US" sz="2800" dirty="0" smtClean="0">
                <a:latin typeface="Cambria" panose="02040503050406030204" pitchFamily="18" charset="0"/>
              </a:rPr>
              <a:t>II</a:t>
            </a:r>
            <a:r>
              <a:rPr lang="en-US" sz="2800" dirty="0">
                <a:latin typeface="Cambria" panose="02040503050406030204" pitchFamily="18" charset="0"/>
              </a:rPr>
              <a:t>. Synthetic languages are those that combine concepts </a:t>
            </a:r>
            <a:r>
              <a:rPr lang="en-US" sz="2800" dirty="0" smtClean="0">
                <a:latin typeface="Cambria" panose="02040503050406030204" pitchFamily="18" charset="0"/>
              </a:rPr>
              <a:t>with certain </a:t>
            </a:r>
            <a:r>
              <a:rPr lang="en-US" sz="2800" dirty="0">
                <a:latin typeface="Cambria" panose="02040503050406030204" pitchFamily="18" charset="0"/>
              </a:rPr>
              <a:t>restraints, such as Latin. </a:t>
            </a:r>
            <a:endParaRPr lang="en-US" sz="2800" dirty="0" smtClean="0">
              <a:latin typeface="Cambria" panose="02040503050406030204" pitchFamily="18" charset="0"/>
            </a:endParaRPr>
          </a:p>
          <a:p>
            <a:pPr>
              <a:spcAft>
                <a:spcPts val="1200"/>
              </a:spcAft>
            </a:pPr>
            <a:r>
              <a:rPr lang="en-US" sz="2800" dirty="0" smtClean="0">
                <a:latin typeface="Cambria" panose="02040503050406030204" pitchFamily="18" charset="0"/>
              </a:rPr>
              <a:t>III</a:t>
            </a:r>
            <a:r>
              <a:rPr lang="en-US" sz="2800" dirty="0">
                <a:latin typeface="Cambria" panose="02040503050406030204" pitchFamily="18" charset="0"/>
              </a:rPr>
              <a:t>. Polysynthetic languages are those that combine </a:t>
            </a:r>
            <a:r>
              <a:rPr lang="en-US" sz="2800" dirty="0" smtClean="0">
                <a:latin typeface="Cambria" panose="02040503050406030204" pitchFamily="18" charset="0"/>
              </a:rPr>
              <a:t>concepts with </a:t>
            </a:r>
            <a:r>
              <a:rPr lang="en-US" sz="2800" dirty="0">
                <a:latin typeface="Cambria" panose="02040503050406030204" pitchFamily="18" charset="0"/>
              </a:rPr>
              <a:t>extreme elaboration; Amerindian (American Indian</a:t>
            </a:r>
            <a:r>
              <a:rPr lang="en-US" sz="2800" dirty="0" smtClean="0">
                <a:latin typeface="Cambria" panose="02040503050406030204" pitchFamily="18" charset="0"/>
              </a:rPr>
              <a:t>) languages</a:t>
            </a:r>
            <a:r>
              <a:rPr lang="en-US" sz="2800" dirty="0">
                <a:latin typeface="Cambria" panose="02040503050406030204" pitchFamily="18" charset="0"/>
              </a:rPr>
              <a:t>, such as Yana, Nootka, etc.</a:t>
            </a:r>
          </a:p>
          <a:p>
            <a:r>
              <a:rPr lang="en-US" sz="2800" dirty="0"/>
              <a:t/>
            </a:r>
            <a:br>
              <a:rPr lang="en-US" sz="2800" dirty="0"/>
            </a:br>
            <a:endParaRPr lang="en-US" sz="2700" dirty="0">
              <a:latin typeface="Cambria" panose="02040503050406030204" pitchFamily="18" charset="0"/>
            </a:endParaRPr>
          </a:p>
        </p:txBody>
      </p:sp>
    </p:spTree>
    <p:extLst>
      <p:ext uri="{BB962C8B-B14F-4D97-AF65-F5344CB8AC3E}">
        <p14:creationId xmlns:p14="http://schemas.microsoft.com/office/powerpoint/2010/main" val="2653124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29263" y="462885"/>
            <a:ext cx="11057888" cy="3108543"/>
          </a:xfrm>
          <a:prstGeom prst="rect">
            <a:avLst/>
          </a:prstGeom>
          <a:noFill/>
        </p:spPr>
        <p:txBody>
          <a:bodyPr wrap="square" rtlCol="0">
            <a:spAutoFit/>
          </a:bodyPr>
          <a:lstStyle/>
          <a:p>
            <a:r>
              <a:rPr lang="en-US" sz="2800" dirty="0">
                <a:latin typeface="Cambria" panose="02040503050406030204" pitchFamily="18" charset="0"/>
              </a:rPr>
              <a:t>By employing these three sets of distinctions, languages can be classified as follows.</a:t>
            </a:r>
          </a:p>
          <a:p>
            <a:r>
              <a:rPr lang="en-US" sz="2800" i="1" dirty="0" smtClean="0">
                <a:latin typeface="Cambria" panose="02040503050406030204" pitchFamily="18" charset="0"/>
              </a:rPr>
              <a:t>			Conceptual </a:t>
            </a:r>
            <a:r>
              <a:rPr lang="en-US" sz="2800" i="1" dirty="0">
                <a:latin typeface="Cambria" panose="02040503050406030204" pitchFamily="18" charset="0"/>
              </a:rPr>
              <a:t>type </a:t>
            </a:r>
            <a:r>
              <a:rPr lang="en-US" sz="2800" i="1" dirty="0" smtClean="0">
                <a:latin typeface="Cambria" panose="02040503050406030204" pitchFamily="18" charset="0"/>
              </a:rPr>
              <a:t>	Technique 	     Degree </a:t>
            </a:r>
            <a:r>
              <a:rPr lang="en-US" sz="2800" i="1" dirty="0">
                <a:latin typeface="Cambria" panose="02040503050406030204" pitchFamily="18" charset="0"/>
              </a:rPr>
              <a:t>of affixing </a:t>
            </a:r>
            <a:endParaRPr lang="en-US" sz="2800" i="1" dirty="0" smtClean="0">
              <a:latin typeface="Cambria" panose="02040503050406030204" pitchFamily="18" charset="0"/>
            </a:endParaRPr>
          </a:p>
          <a:p>
            <a:r>
              <a:rPr lang="en-US" sz="2800" i="1" dirty="0" smtClean="0">
                <a:latin typeface="Cambria" panose="02040503050406030204" pitchFamily="18" charset="0"/>
              </a:rPr>
              <a:t>	</a:t>
            </a:r>
          </a:p>
          <a:p>
            <a:r>
              <a:rPr lang="en-US" sz="2800" i="1" dirty="0">
                <a:latin typeface="Cambria" panose="02040503050406030204" pitchFamily="18" charset="0"/>
              </a:rPr>
              <a:t>	</a:t>
            </a:r>
            <a:r>
              <a:rPr lang="en-US" sz="2800" dirty="0" smtClean="0">
                <a:latin typeface="Cambria" panose="02040503050406030204" pitchFamily="18" charset="0"/>
              </a:rPr>
              <a:t>Chinese 	I+IV  </a:t>
            </a:r>
            <a:r>
              <a:rPr lang="en-US" sz="2800" i="1" dirty="0" smtClean="0">
                <a:latin typeface="Cambria" panose="02040503050406030204" pitchFamily="18" charset="0"/>
              </a:rPr>
              <a:t>			</a:t>
            </a:r>
            <a:r>
              <a:rPr lang="en-US" sz="2800" dirty="0" smtClean="0">
                <a:latin typeface="Cambria" panose="02040503050406030204" pitchFamily="18" charset="0"/>
              </a:rPr>
              <a:t>isolating		analytic 		English 	I+II+III+IV 		</a:t>
            </a:r>
            <a:r>
              <a:rPr lang="en-US" sz="2800" dirty="0" err="1" smtClean="0">
                <a:latin typeface="Cambria" panose="02040503050406030204" pitchFamily="18" charset="0"/>
              </a:rPr>
              <a:t>fusional</a:t>
            </a:r>
            <a:r>
              <a:rPr lang="en-US" sz="2800" dirty="0" smtClean="0">
                <a:latin typeface="Cambria" panose="02040503050406030204" pitchFamily="18" charset="0"/>
              </a:rPr>
              <a:t>		analytic 	Turkish 	I+II+IV 		agglutinative 	synthetic </a:t>
            </a:r>
            <a:endParaRPr lang="en-US" sz="2700" dirty="0">
              <a:latin typeface="Cambria" panose="02040503050406030204" pitchFamily="18" charset="0"/>
            </a:endParaRPr>
          </a:p>
        </p:txBody>
      </p:sp>
      <p:sp>
        <p:nvSpPr>
          <p:cNvPr id="2" name="Rectangle 1"/>
          <p:cNvSpPr/>
          <p:nvPr/>
        </p:nvSpPr>
        <p:spPr>
          <a:xfrm>
            <a:off x="646176" y="3855367"/>
            <a:ext cx="11021568" cy="2062103"/>
          </a:xfrm>
          <a:prstGeom prst="rect">
            <a:avLst/>
          </a:prstGeom>
        </p:spPr>
        <p:txBody>
          <a:bodyPr wrap="square">
            <a:spAutoFit/>
          </a:bodyPr>
          <a:lstStyle/>
          <a:p>
            <a:pPr marL="571500" indent="-571500">
              <a:spcAft>
                <a:spcPts val="800"/>
              </a:spcAft>
              <a:buAutoNum type="romanUcPeriod"/>
            </a:pPr>
            <a:r>
              <a:rPr lang="en-US" dirty="0">
                <a:latin typeface="Cambria" panose="02040503050406030204" pitchFamily="18" charset="0"/>
              </a:rPr>
              <a:t>Basic or concrete concepts, e.g. play; </a:t>
            </a:r>
          </a:p>
          <a:p>
            <a:pPr marL="571500" indent="-571500">
              <a:spcAft>
                <a:spcPts val="800"/>
              </a:spcAft>
              <a:buAutoNum type="romanUcPeriod"/>
            </a:pPr>
            <a:r>
              <a:rPr lang="en-US" dirty="0">
                <a:latin typeface="Cambria" panose="02040503050406030204" pitchFamily="18" charset="0"/>
              </a:rPr>
              <a:t>Derivational concepts which give an added or altered meaning to the root without involving the rest of the sentence, e.g. player;</a:t>
            </a:r>
          </a:p>
          <a:p>
            <a:pPr>
              <a:spcAft>
                <a:spcPts val="800"/>
              </a:spcAft>
            </a:pPr>
            <a:r>
              <a:rPr lang="en-US" dirty="0">
                <a:latin typeface="Cambria" panose="02040503050406030204" pitchFamily="18" charset="0"/>
              </a:rPr>
              <a:t> III.  </a:t>
            </a:r>
            <a:r>
              <a:rPr lang="en-US" dirty="0" smtClean="0">
                <a:latin typeface="Cambria" panose="02040503050406030204" pitchFamily="18" charset="0"/>
              </a:rPr>
              <a:t>   Concrete </a:t>
            </a:r>
            <a:r>
              <a:rPr lang="en-US" dirty="0">
                <a:latin typeface="Cambria" panose="02040503050406030204" pitchFamily="18" charset="0"/>
              </a:rPr>
              <a:t>relational concepts where the rest of the sentence </a:t>
            </a:r>
            <a:r>
              <a:rPr lang="en-US" dirty="0" smtClean="0">
                <a:latin typeface="Cambria" panose="02040503050406030204" pitchFamily="18" charset="0"/>
              </a:rPr>
              <a:t>is involved</a:t>
            </a:r>
            <a:r>
              <a:rPr lang="en-US" dirty="0">
                <a:latin typeface="Cambria" panose="02040503050406030204" pitchFamily="18" charset="0"/>
              </a:rPr>
              <a:t>, e.g. players (the change from  </a:t>
            </a:r>
            <a:r>
              <a:rPr lang="en-US" dirty="0" smtClean="0">
                <a:latin typeface="Cambria" panose="02040503050406030204" pitchFamily="18" charset="0"/>
              </a:rPr>
              <a:t>   	'player</a:t>
            </a:r>
            <a:r>
              <a:rPr lang="en-US" dirty="0">
                <a:latin typeface="Cambria" panose="02040503050406030204" pitchFamily="18" charset="0"/>
              </a:rPr>
              <a:t>' to 'players' requires a change in the accompanying verb: ‘smokes' to ‘smoke');</a:t>
            </a:r>
          </a:p>
          <a:p>
            <a:pPr>
              <a:spcAft>
                <a:spcPts val="800"/>
              </a:spcAft>
            </a:pPr>
            <a:r>
              <a:rPr lang="en-US" dirty="0">
                <a:latin typeface="Cambria" panose="02040503050406030204" pitchFamily="18" charset="0"/>
              </a:rPr>
              <a:t>IV. Pure relational concepts which are purely relational like word order, e.g. see the players </a:t>
            </a:r>
            <a:r>
              <a:rPr lang="en-US" dirty="0" err="1">
                <a:latin typeface="Cambria" panose="02040503050406030204" pitchFamily="18" charset="0"/>
              </a:rPr>
              <a:t>vs</a:t>
            </a:r>
            <a:r>
              <a:rPr lang="en-US" dirty="0">
                <a:latin typeface="Cambria" panose="02040503050406030204" pitchFamily="18" charset="0"/>
              </a:rPr>
              <a:t> the players see. </a:t>
            </a:r>
          </a:p>
        </p:txBody>
      </p:sp>
    </p:spTree>
    <p:extLst>
      <p:ext uri="{BB962C8B-B14F-4D97-AF65-F5344CB8AC3E}">
        <p14:creationId xmlns:p14="http://schemas.microsoft.com/office/powerpoint/2010/main" val="142115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29263" y="462885"/>
            <a:ext cx="11057888" cy="6540252"/>
          </a:xfrm>
          <a:prstGeom prst="rect">
            <a:avLst/>
          </a:prstGeom>
          <a:noFill/>
        </p:spPr>
        <p:txBody>
          <a:bodyPr wrap="square" rtlCol="0">
            <a:spAutoFit/>
          </a:bodyPr>
          <a:lstStyle/>
          <a:p>
            <a:r>
              <a:rPr lang="en-US" sz="2800" dirty="0">
                <a:latin typeface="Cambria" panose="02040503050406030204" pitchFamily="18" charset="0"/>
              </a:rPr>
              <a:t>By employing these three sets of distinctions, languages can be classified as follows.</a:t>
            </a:r>
          </a:p>
          <a:p>
            <a:r>
              <a:rPr lang="en-US" sz="2800" i="1" dirty="0" smtClean="0">
                <a:latin typeface="Cambria" panose="02040503050406030204" pitchFamily="18" charset="0"/>
              </a:rPr>
              <a:t>			Conceptual </a:t>
            </a:r>
            <a:r>
              <a:rPr lang="en-US" sz="2800" i="1" dirty="0">
                <a:latin typeface="Cambria" panose="02040503050406030204" pitchFamily="18" charset="0"/>
              </a:rPr>
              <a:t>type </a:t>
            </a:r>
            <a:r>
              <a:rPr lang="en-US" sz="2800" i="1" dirty="0" smtClean="0">
                <a:latin typeface="Cambria" panose="02040503050406030204" pitchFamily="18" charset="0"/>
              </a:rPr>
              <a:t>	Technique 	     Degree </a:t>
            </a:r>
            <a:r>
              <a:rPr lang="en-US" sz="2800" i="1" dirty="0">
                <a:latin typeface="Cambria" panose="02040503050406030204" pitchFamily="18" charset="0"/>
              </a:rPr>
              <a:t>of affixing </a:t>
            </a:r>
            <a:endParaRPr lang="en-US" sz="2800" i="1" dirty="0" smtClean="0">
              <a:latin typeface="Cambria" panose="02040503050406030204" pitchFamily="18" charset="0"/>
            </a:endParaRPr>
          </a:p>
          <a:p>
            <a:r>
              <a:rPr lang="en-US" sz="2800" i="1" dirty="0" smtClean="0">
                <a:latin typeface="Cambria" panose="02040503050406030204" pitchFamily="18" charset="0"/>
              </a:rPr>
              <a:t>	</a:t>
            </a:r>
          </a:p>
          <a:p>
            <a:r>
              <a:rPr lang="en-US" sz="2800" i="1" dirty="0">
                <a:latin typeface="Cambria" panose="02040503050406030204" pitchFamily="18" charset="0"/>
              </a:rPr>
              <a:t>	</a:t>
            </a:r>
            <a:r>
              <a:rPr lang="en-US" sz="2800" dirty="0" smtClean="0">
                <a:latin typeface="Cambria" panose="02040503050406030204" pitchFamily="18" charset="0"/>
              </a:rPr>
              <a:t>Chinese 	I+IV  </a:t>
            </a:r>
            <a:r>
              <a:rPr lang="en-US" sz="2800" i="1" dirty="0" smtClean="0">
                <a:latin typeface="Cambria" panose="02040503050406030204" pitchFamily="18" charset="0"/>
              </a:rPr>
              <a:t>			</a:t>
            </a:r>
            <a:r>
              <a:rPr lang="en-US" sz="2800" dirty="0" smtClean="0">
                <a:latin typeface="Cambria" panose="02040503050406030204" pitchFamily="18" charset="0"/>
              </a:rPr>
              <a:t>isolating		analytic 		English 	I+II+III+IV 		</a:t>
            </a:r>
            <a:r>
              <a:rPr lang="en-US" sz="2800" dirty="0" err="1" smtClean="0">
                <a:latin typeface="Cambria" panose="02040503050406030204" pitchFamily="18" charset="0"/>
              </a:rPr>
              <a:t>fusional</a:t>
            </a:r>
            <a:r>
              <a:rPr lang="en-US" sz="2800" dirty="0" smtClean="0">
                <a:latin typeface="Cambria" panose="02040503050406030204" pitchFamily="18" charset="0"/>
              </a:rPr>
              <a:t>		analytic 	Turkish 	I+II+IV 		agglutinative 	synthetic</a:t>
            </a:r>
            <a:endParaRPr lang="en-US" sz="2800" dirty="0">
              <a:latin typeface="Cambria" panose="02040503050406030204" pitchFamily="18" charset="0"/>
            </a:endParaRPr>
          </a:p>
          <a:p>
            <a:endParaRPr lang="en-US" sz="2800" dirty="0" smtClean="0">
              <a:latin typeface="Cambria" panose="02040503050406030204" pitchFamily="18" charset="0"/>
            </a:endParaRPr>
          </a:p>
          <a:p>
            <a:pPr algn="just"/>
            <a:r>
              <a:rPr lang="en-US" sz="2800" dirty="0" smtClean="0">
                <a:latin typeface="Cambria" panose="02040503050406030204" pitchFamily="18" charset="0"/>
              </a:rPr>
              <a:t>Sanskrit</a:t>
            </a:r>
            <a:r>
              <a:rPr lang="en-US" sz="2800" dirty="0">
                <a:latin typeface="Cambria" panose="02040503050406030204" pitchFamily="18" charset="0"/>
              </a:rPr>
              <a:t>, Hindi, Telugu, Tamil, Bengali, etc., unite long strings of linguistic forms that show tense, aspect, number, gender, person, etc., and blend them into single words. Each linguistic element has a distinct and fixed meaning and the elements are combined to form words. They are synthetic and agglutinative languages. </a:t>
            </a:r>
          </a:p>
          <a:p>
            <a:r>
              <a:rPr lang="en-US" sz="2800" dirty="0"/>
              <a:t/>
            </a:r>
            <a:br>
              <a:rPr lang="en-US" sz="2800" dirty="0"/>
            </a:br>
            <a:endParaRPr lang="en-US" sz="2700" dirty="0">
              <a:latin typeface="Cambria" panose="02040503050406030204" pitchFamily="18" charset="0"/>
            </a:endParaRPr>
          </a:p>
        </p:txBody>
      </p:sp>
    </p:spTree>
    <p:extLst>
      <p:ext uri="{BB962C8B-B14F-4D97-AF65-F5344CB8AC3E}">
        <p14:creationId xmlns:p14="http://schemas.microsoft.com/office/powerpoint/2010/main" val="2572985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29263" y="462885"/>
            <a:ext cx="11057888" cy="1800493"/>
          </a:xfrm>
          <a:prstGeom prst="rect">
            <a:avLst/>
          </a:prstGeom>
          <a:noFill/>
        </p:spPr>
        <p:txBody>
          <a:bodyPr wrap="square" rtlCol="0">
            <a:spAutoFit/>
          </a:bodyPr>
          <a:lstStyle/>
          <a:p>
            <a:r>
              <a:rPr lang="en-US" sz="2800" dirty="0">
                <a:latin typeface="Cambria" panose="02040503050406030204" pitchFamily="18" charset="0"/>
              </a:rPr>
              <a:t>IX. The significant similarities underlying all languages are called language universals.</a:t>
            </a:r>
          </a:p>
          <a:p>
            <a:r>
              <a:rPr lang="en-US" sz="2800" dirty="0"/>
              <a:t/>
            </a:r>
            <a:br>
              <a:rPr lang="en-US" sz="2800" dirty="0"/>
            </a:br>
            <a:endParaRPr lang="en-US" sz="2700" dirty="0">
              <a:latin typeface="Cambria" panose="02040503050406030204" pitchFamily="18" charset="0"/>
            </a:endParaRPr>
          </a:p>
        </p:txBody>
      </p:sp>
    </p:spTree>
    <p:extLst>
      <p:ext uri="{BB962C8B-B14F-4D97-AF65-F5344CB8AC3E}">
        <p14:creationId xmlns:p14="http://schemas.microsoft.com/office/powerpoint/2010/main" val="8386880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246383" y="255621"/>
            <a:ext cx="11057888" cy="523220"/>
          </a:xfrm>
          <a:prstGeom prst="rect">
            <a:avLst/>
          </a:prstGeom>
          <a:noFill/>
        </p:spPr>
        <p:txBody>
          <a:bodyPr wrap="square" rtlCol="0">
            <a:spAutoFit/>
          </a:bodyPr>
          <a:lstStyle/>
          <a:p>
            <a:r>
              <a:rPr lang="en-US" sz="2800" b="1" dirty="0" smtClean="0">
                <a:latin typeface="Cambria" panose="02040503050406030204" pitchFamily="18" charset="0"/>
              </a:rPr>
              <a:t>Language in Contact</a:t>
            </a:r>
          </a:p>
        </p:txBody>
      </p:sp>
      <p:sp>
        <p:nvSpPr>
          <p:cNvPr id="4" name="TextBox 3"/>
          <p:cNvSpPr txBox="1"/>
          <p:nvPr/>
        </p:nvSpPr>
        <p:spPr>
          <a:xfrm>
            <a:off x="128015" y="828997"/>
            <a:ext cx="11935967" cy="523220"/>
          </a:xfrm>
          <a:prstGeom prst="rect">
            <a:avLst/>
          </a:prstGeom>
          <a:noFill/>
        </p:spPr>
        <p:txBody>
          <a:bodyPr wrap="square" rtlCol="0">
            <a:spAutoFit/>
          </a:bodyPr>
          <a:lstStyle/>
          <a:p>
            <a:r>
              <a:rPr lang="en-US" sz="2800" dirty="0" smtClean="0">
                <a:latin typeface="Cambria" panose="02040503050406030204" pitchFamily="18" charset="0"/>
              </a:rPr>
              <a:t>   </a:t>
            </a:r>
            <a:r>
              <a:rPr lang="en-US" sz="2600" dirty="0" smtClean="0">
                <a:latin typeface="Cambria" panose="02040503050406030204" pitchFamily="18" charset="0"/>
              </a:rPr>
              <a:t>I. Two </a:t>
            </a:r>
            <a:r>
              <a:rPr lang="en-US" sz="2600" dirty="0">
                <a:latin typeface="Cambria" panose="02040503050406030204" pitchFamily="18" charset="0"/>
              </a:rPr>
              <a:t>or more languages that come into contact may </a:t>
            </a:r>
            <a:r>
              <a:rPr lang="en-US" sz="2600" dirty="0" smtClean="0">
                <a:latin typeface="Cambria" panose="02040503050406030204" pitchFamily="18" charset="0"/>
              </a:rPr>
              <a:t>influence </a:t>
            </a:r>
            <a:r>
              <a:rPr lang="en-US" sz="2600" dirty="0">
                <a:latin typeface="Cambria" panose="02040503050406030204" pitchFamily="18" charset="0"/>
              </a:rPr>
              <a:t>one another. </a:t>
            </a:r>
            <a:endParaRPr lang="en-US" sz="2600" dirty="0" smtClean="0">
              <a:latin typeface="Cambria" panose="02040503050406030204" pitchFamily="18" charset="0"/>
            </a:endParaRPr>
          </a:p>
        </p:txBody>
      </p:sp>
      <p:sp>
        <p:nvSpPr>
          <p:cNvPr id="6" name="TextBox 5"/>
          <p:cNvSpPr txBox="1"/>
          <p:nvPr/>
        </p:nvSpPr>
        <p:spPr>
          <a:xfrm>
            <a:off x="324357" y="1425668"/>
            <a:ext cx="11543281" cy="2492990"/>
          </a:xfrm>
          <a:prstGeom prst="rect">
            <a:avLst/>
          </a:prstGeom>
          <a:noFill/>
        </p:spPr>
        <p:txBody>
          <a:bodyPr wrap="square" rtlCol="0">
            <a:spAutoFit/>
          </a:bodyPr>
          <a:lstStyle/>
          <a:p>
            <a:pPr algn="just"/>
            <a:r>
              <a:rPr lang="en-US" sz="2600" dirty="0">
                <a:latin typeface="Cambria" panose="02040503050406030204" pitchFamily="18" charset="0"/>
              </a:rPr>
              <a:t>II. A monolingual person is someone who has the ability to use only one language. A bilingual person can use two </a:t>
            </a:r>
            <a:r>
              <a:rPr lang="en-US" sz="2600" dirty="0" smtClean="0">
                <a:latin typeface="Cambria" panose="02040503050406030204" pitchFamily="18" charset="0"/>
              </a:rPr>
              <a:t>languages. </a:t>
            </a:r>
            <a:r>
              <a:rPr lang="en-US" sz="2600" dirty="0">
                <a:latin typeface="Cambria" panose="02040503050406030204" pitchFamily="18" charset="0"/>
              </a:rPr>
              <a:t>coordinate bilingual person can use two languages with equal </a:t>
            </a:r>
            <a:r>
              <a:rPr lang="en-US" sz="2600" dirty="0" smtClean="0">
                <a:latin typeface="Cambria" panose="02040503050406030204" pitchFamily="18" charset="0"/>
              </a:rPr>
              <a:t>ease </a:t>
            </a:r>
            <a:r>
              <a:rPr lang="en-US" sz="2600" dirty="0">
                <a:latin typeface="Cambria" panose="02040503050406030204" pitchFamily="18" charset="0"/>
              </a:rPr>
              <a:t>but someone who is a subordinate bilingual uses one language well (that language is called the dominant language) and the other language not so well. There may be degrees of bilingualism. A multilingual person can use more than two languages. </a:t>
            </a:r>
          </a:p>
        </p:txBody>
      </p:sp>
      <p:sp>
        <p:nvSpPr>
          <p:cNvPr id="7" name="TextBox 6"/>
          <p:cNvSpPr txBox="1"/>
          <p:nvPr/>
        </p:nvSpPr>
        <p:spPr>
          <a:xfrm>
            <a:off x="246383" y="4075741"/>
            <a:ext cx="11543281" cy="2492990"/>
          </a:xfrm>
          <a:prstGeom prst="rect">
            <a:avLst/>
          </a:prstGeom>
          <a:noFill/>
        </p:spPr>
        <p:txBody>
          <a:bodyPr wrap="square" rtlCol="0">
            <a:spAutoFit/>
          </a:bodyPr>
          <a:lstStyle/>
          <a:p>
            <a:pPr algn="just"/>
            <a:r>
              <a:rPr lang="en-US" sz="2600" dirty="0">
                <a:latin typeface="Cambria" panose="02040503050406030204" pitchFamily="18" charset="0"/>
              </a:rPr>
              <a:t>III. A pidgin language is a 'marginal language' which is derived from 'full-sized' source languages by drastically simplifying their structure and vocabulary; it is not used by a speech-community as a native language; for example, '</a:t>
            </a:r>
            <a:r>
              <a:rPr lang="en-US" sz="2600" dirty="0" err="1">
                <a:latin typeface="Cambria" panose="02040503050406030204" pitchFamily="18" charset="0"/>
              </a:rPr>
              <a:t>gras</a:t>
            </a:r>
            <a:r>
              <a:rPr lang="en-US" sz="2600" dirty="0">
                <a:latin typeface="Cambria" panose="02040503050406030204" pitchFamily="18" charset="0"/>
              </a:rPr>
              <a:t> </a:t>
            </a:r>
            <a:r>
              <a:rPr lang="en-US" sz="2600" dirty="0" err="1">
                <a:latin typeface="Cambria" panose="02040503050406030204" pitchFamily="18" charset="0"/>
              </a:rPr>
              <a:t>bilong</a:t>
            </a:r>
            <a:r>
              <a:rPr lang="en-US" sz="2600" dirty="0">
                <a:latin typeface="Cambria" panose="02040503050406030204" pitchFamily="18" charset="0"/>
              </a:rPr>
              <a:t> </a:t>
            </a:r>
            <a:r>
              <a:rPr lang="en-US" sz="2600" dirty="0" err="1">
                <a:latin typeface="Cambria" panose="02040503050406030204" pitchFamily="18" charset="0"/>
              </a:rPr>
              <a:t>hed</a:t>
            </a:r>
            <a:r>
              <a:rPr lang="en-US" sz="2600" dirty="0">
                <a:latin typeface="Cambria" panose="02040503050406030204" pitchFamily="18" charset="0"/>
              </a:rPr>
              <a:t>' means 'hair' in Chinese Pidgin English. A creole language is a pidgin language which is used by a speech-community as a native language. The point to note here is that pidgin and creole are rule-governed creative systems. </a:t>
            </a:r>
          </a:p>
        </p:txBody>
      </p:sp>
    </p:spTree>
    <p:extLst>
      <p:ext uri="{BB962C8B-B14F-4D97-AF65-F5344CB8AC3E}">
        <p14:creationId xmlns:p14="http://schemas.microsoft.com/office/powerpoint/2010/main" val="1995075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71129" y="473630"/>
            <a:ext cx="11449742" cy="1815882"/>
          </a:xfrm>
          <a:prstGeom prst="rect">
            <a:avLst/>
          </a:prstGeom>
          <a:noFill/>
        </p:spPr>
        <p:txBody>
          <a:bodyPr wrap="square" rtlCol="0">
            <a:spAutoFit/>
          </a:bodyPr>
          <a:lstStyle/>
          <a:p>
            <a:r>
              <a:rPr lang="en-US" sz="2800" dirty="0">
                <a:latin typeface="Cambria" panose="02040503050406030204" pitchFamily="18" charset="0"/>
              </a:rPr>
              <a:t>Language is a 'System of sounds, words, patterns, </a:t>
            </a:r>
            <a:r>
              <a:rPr lang="en-US" sz="2800" dirty="0" err="1">
                <a:latin typeface="Cambria" panose="02040503050406030204" pitchFamily="18" charset="0"/>
              </a:rPr>
              <a:t>etc</a:t>
            </a:r>
            <a:r>
              <a:rPr lang="en-US" sz="2800" dirty="0">
                <a:latin typeface="Cambria" panose="02040503050406030204" pitchFamily="18" charset="0"/>
              </a:rPr>
              <a:t>, used by humans to communicate thoughts and feelings.' (Oxford Advanced Learner's Dictionary. 1989) </a:t>
            </a:r>
          </a:p>
          <a:p>
            <a:r>
              <a:rPr lang="en-US" sz="2800" dirty="0" smtClean="0">
                <a:latin typeface="Cambria" panose="02040503050406030204" pitchFamily="18" charset="0"/>
              </a:rPr>
              <a:t>							</a:t>
            </a:r>
            <a:endParaRPr lang="en-US" sz="2800" dirty="0">
              <a:latin typeface="Cambria" panose="02040503050406030204" pitchFamily="18" charset="0"/>
            </a:endParaRPr>
          </a:p>
        </p:txBody>
      </p:sp>
      <p:sp>
        <p:nvSpPr>
          <p:cNvPr id="12" name="TextBox 11"/>
          <p:cNvSpPr txBox="1"/>
          <p:nvPr/>
        </p:nvSpPr>
        <p:spPr>
          <a:xfrm>
            <a:off x="845258" y="2105324"/>
            <a:ext cx="7644331" cy="523220"/>
          </a:xfrm>
          <a:prstGeom prst="rect">
            <a:avLst/>
          </a:prstGeom>
          <a:noFill/>
        </p:spPr>
        <p:txBody>
          <a:bodyPr wrap="square" rtlCol="0">
            <a:spAutoFit/>
          </a:bodyPr>
          <a:lstStyle/>
          <a:p>
            <a:r>
              <a:rPr lang="en-US" sz="2800" dirty="0" smtClean="0">
                <a:latin typeface="Cambria" panose="02040503050406030204" pitchFamily="18" charset="0"/>
              </a:rPr>
              <a:t>System of patterns (Sentences) – Syntax  </a:t>
            </a:r>
            <a:endParaRPr lang="en-US" sz="2800" dirty="0">
              <a:latin typeface="Cambria" panose="02040503050406030204" pitchFamily="18" charset="0"/>
            </a:endParaRPr>
          </a:p>
        </p:txBody>
      </p:sp>
      <p:sp>
        <p:nvSpPr>
          <p:cNvPr id="13" name="TextBox 12"/>
          <p:cNvSpPr txBox="1"/>
          <p:nvPr/>
        </p:nvSpPr>
        <p:spPr>
          <a:xfrm>
            <a:off x="845257" y="3536253"/>
            <a:ext cx="7644331" cy="523220"/>
          </a:xfrm>
          <a:prstGeom prst="rect">
            <a:avLst/>
          </a:prstGeom>
          <a:noFill/>
        </p:spPr>
        <p:txBody>
          <a:bodyPr wrap="square" rtlCol="0">
            <a:spAutoFit/>
          </a:bodyPr>
          <a:lstStyle/>
          <a:p>
            <a:r>
              <a:rPr lang="en-US" sz="2800" dirty="0" smtClean="0">
                <a:latin typeface="Cambria" panose="02040503050406030204" pitchFamily="18" charset="0"/>
              </a:rPr>
              <a:t>System of meaning– Semantics</a:t>
            </a:r>
            <a:endParaRPr lang="en-US" sz="2800" dirty="0">
              <a:latin typeface="Cambria" panose="02040503050406030204" pitchFamily="18" charset="0"/>
            </a:endParaRPr>
          </a:p>
        </p:txBody>
      </p:sp>
      <p:sp>
        <p:nvSpPr>
          <p:cNvPr id="14" name="TextBox 13"/>
          <p:cNvSpPr txBox="1"/>
          <p:nvPr/>
        </p:nvSpPr>
        <p:spPr>
          <a:xfrm>
            <a:off x="371128" y="5083818"/>
            <a:ext cx="7644331" cy="523220"/>
          </a:xfrm>
          <a:prstGeom prst="rect">
            <a:avLst/>
          </a:prstGeom>
          <a:noFill/>
        </p:spPr>
        <p:txBody>
          <a:bodyPr wrap="square" rtlCol="0">
            <a:spAutoFit/>
          </a:bodyPr>
          <a:lstStyle/>
          <a:p>
            <a:r>
              <a:rPr lang="en-US" sz="2800" dirty="0" smtClean="0">
                <a:latin typeface="Cambria" panose="02040503050406030204" pitchFamily="18" charset="0"/>
              </a:rPr>
              <a:t>System of contextual meaning– Pragmatics</a:t>
            </a:r>
            <a:endParaRPr lang="en-US" sz="2800" dirty="0">
              <a:latin typeface="Cambria" panose="02040503050406030204" pitchFamily="18" charset="0"/>
            </a:endParaRPr>
          </a:p>
        </p:txBody>
      </p:sp>
      <p:sp>
        <p:nvSpPr>
          <p:cNvPr id="17" name="TextBox 16"/>
          <p:cNvSpPr txBox="1"/>
          <p:nvPr/>
        </p:nvSpPr>
        <p:spPr>
          <a:xfrm>
            <a:off x="6964379" y="2131316"/>
            <a:ext cx="1236646" cy="523220"/>
          </a:xfrm>
          <a:prstGeom prst="rect">
            <a:avLst/>
          </a:prstGeom>
          <a:noFill/>
        </p:spPr>
        <p:txBody>
          <a:bodyPr wrap="square" rtlCol="0">
            <a:spAutoFit/>
          </a:bodyPr>
          <a:lstStyle/>
          <a:p>
            <a:r>
              <a:rPr lang="en-US" sz="2800" dirty="0" smtClean="0">
                <a:latin typeface="Cambria" panose="02040503050406030204" pitchFamily="18" charset="0"/>
              </a:rPr>
              <a:t>S+V+O </a:t>
            </a:r>
            <a:endParaRPr lang="en-US" sz="2800" dirty="0">
              <a:latin typeface="Cambria" panose="02040503050406030204" pitchFamily="18" charset="0"/>
            </a:endParaRPr>
          </a:p>
        </p:txBody>
      </p:sp>
      <p:sp>
        <p:nvSpPr>
          <p:cNvPr id="19" name="TextBox 18"/>
          <p:cNvSpPr txBox="1"/>
          <p:nvPr/>
        </p:nvSpPr>
        <p:spPr>
          <a:xfrm>
            <a:off x="2790481" y="2823923"/>
            <a:ext cx="2941448" cy="523220"/>
          </a:xfrm>
          <a:prstGeom prst="rect">
            <a:avLst/>
          </a:prstGeom>
          <a:noFill/>
        </p:spPr>
        <p:txBody>
          <a:bodyPr wrap="square" rtlCol="0">
            <a:spAutoFit/>
          </a:bodyPr>
          <a:lstStyle/>
          <a:p>
            <a:r>
              <a:rPr lang="en-US" sz="2800" dirty="0" smtClean="0">
                <a:latin typeface="Cambria" panose="02040503050406030204" pitchFamily="18" charset="0"/>
              </a:rPr>
              <a:t>I eat Chocolate </a:t>
            </a:r>
            <a:endParaRPr lang="en-US" sz="2800" dirty="0">
              <a:latin typeface="Cambria" panose="02040503050406030204" pitchFamily="18" charset="0"/>
            </a:endParaRPr>
          </a:p>
        </p:txBody>
      </p:sp>
      <p:sp>
        <p:nvSpPr>
          <p:cNvPr id="20" name="TextBox 19"/>
          <p:cNvSpPr txBox="1"/>
          <p:nvPr/>
        </p:nvSpPr>
        <p:spPr>
          <a:xfrm>
            <a:off x="4959712" y="2804145"/>
            <a:ext cx="2941448" cy="523220"/>
          </a:xfrm>
          <a:prstGeom prst="rect">
            <a:avLst/>
          </a:prstGeom>
          <a:noFill/>
        </p:spPr>
        <p:txBody>
          <a:bodyPr wrap="square" rtlCol="0">
            <a:spAutoFit/>
          </a:bodyPr>
          <a:lstStyle/>
          <a:p>
            <a:r>
              <a:rPr lang="en-US" sz="2800" u="sng" dirty="0" smtClean="0">
                <a:latin typeface="Cambria" panose="02040503050406030204" pitchFamily="18" charset="0"/>
              </a:rPr>
              <a:t>He eats </a:t>
            </a:r>
            <a:r>
              <a:rPr lang="en-US" sz="2800" dirty="0" smtClean="0">
                <a:latin typeface="Cambria" panose="02040503050406030204" pitchFamily="18" charset="0"/>
              </a:rPr>
              <a:t>Chocolate </a:t>
            </a:r>
            <a:endParaRPr lang="en-US" sz="2800" dirty="0">
              <a:latin typeface="Cambria" panose="02040503050406030204" pitchFamily="18" charset="0"/>
            </a:endParaRPr>
          </a:p>
        </p:txBody>
      </p:sp>
      <p:sp>
        <p:nvSpPr>
          <p:cNvPr id="21" name="TextBox 20"/>
          <p:cNvSpPr txBox="1"/>
          <p:nvPr/>
        </p:nvSpPr>
        <p:spPr>
          <a:xfrm>
            <a:off x="1725975" y="4332274"/>
            <a:ext cx="2941448" cy="523220"/>
          </a:xfrm>
          <a:prstGeom prst="rect">
            <a:avLst/>
          </a:prstGeom>
          <a:noFill/>
        </p:spPr>
        <p:txBody>
          <a:bodyPr wrap="square" rtlCol="0">
            <a:spAutoFit/>
          </a:bodyPr>
          <a:lstStyle/>
          <a:p>
            <a:r>
              <a:rPr lang="en-US" sz="2800" dirty="0" smtClean="0">
                <a:latin typeface="Cambria" panose="02040503050406030204" pitchFamily="18" charset="0"/>
              </a:rPr>
              <a:t>Cake eats Cat </a:t>
            </a:r>
            <a:endParaRPr lang="en-US" sz="2800" dirty="0">
              <a:latin typeface="Cambria" panose="02040503050406030204" pitchFamily="18" charset="0"/>
            </a:endParaRPr>
          </a:p>
        </p:txBody>
      </p:sp>
      <p:sp>
        <p:nvSpPr>
          <p:cNvPr id="22" name="TextBox 21"/>
          <p:cNvSpPr txBox="1"/>
          <p:nvPr/>
        </p:nvSpPr>
        <p:spPr>
          <a:xfrm>
            <a:off x="5074010" y="4286230"/>
            <a:ext cx="6484577" cy="523220"/>
          </a:xfrm>
          <a:prstGeom prst="rect">
            <a:avLst/>
          </a:prstGeom>
          <a:noFill/>
        </p:spPr>
        <p:txBody>
          <a:bodyPr wrap="square" rtlCol="0">
            <a:spAutoFit/>
          </a:bodyPr>
          <a:lstStyle/>
          <a:p>
            <a:r>
              <a:rPr lang="en-US" sz="2800" dirty="0" smtClean="0">
                <a:latin typeface="Cambria" panose="02040503050406030204" pitchFamily="18" charset="0"/>
              </a:rPr>
              <a:t>My uncle sleeps standing on a single toe</a:t>
            </a:r>
            <a:endParaRPr lang="en-US" sz="2800" dirty="0">
              <a:latin typeface="Cambria" panose="02040503050406030204" pitchFamily="18" charset="0"/>
            </a:endParaRPr>
          </a:p>
        </p:txBody>
      </p:sp>
    </p:spTree>
    <p:extLst>
      <p:ext uri="{BB962C8B-B14F-4D97-AF65-F5344CB8AC3E}">
        <p14:creationId xmlns:p14="http://schemas.microsoft.com/office/powerpoint/2010/main" val="19047792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29263" y="462885"/>
            <a:ext cx="11057888" cy="3770263"/>
          </a:xfrm>
          <a:prstGeom prst="rect">
            <a:avLst/>
          </a:prstGeom>
          <a:noFill/>
        </p:spPr>
        <p:txBody>
          <a:bodyPr wrap="square" rtlCol="0">
            <a:spAutoFit/>
          </a:bodyPr>
          <a:lstStyle/>
          <a:p>
            <a:pPr algn="just"/>
            <a:r>
              <a:rPr lang="en-US" sz="2600" dirty="0" smtClean="0">
                <a:latin typeface="Cambria" panose="02040503050406030204" pitchFamily="18" charset="0"/>
              </a:rPr>
              <a:t>IV</a:t>
            </a:r>
            <a:r>
              <a:rPr lang="en-US" sz="2600" dirty="0">
                <a:latin typeface="Cambria" panose="02040503050406030204" pitchFamily="18" charset="0"/>
              </a:rPr>
              <a:t>. A marked difference between formal and informal style in a language that produces a kind of </a:t>
            </a:r>
            <a:r>
              <a:rPr lang="en-US" sz="2600" dirty="0" err="1">
                <a:latin typeface="Cambria" panose="02040503050406030204" pitchFamily="18" charset="0"/>
              </a:rPr>
              <a:t>bidialectism</a:t>
            </a:r>
            <a:r>
              <a:rPr lang="en-US" sz="2600" dirty="0">
                <a:latin typeface="Cambria" panose="02040503050406030204" pitchFamily="18" charset="0"/>
              </a:rPr>
              <a:t> has been called </a:t>
            </a:r>
            <a:r>
              <a:rPr lang="en-US" sz="2600" dirty="0" err="1">
                <a:latin typeface="Cambria" panose="02040503050406030204" pitchFamily="18" charset="0"/>
              </a:rPr>
              <a:t>diglossia</a:t>
            </a:r>
            <a:r>
              <a:rPr lang="en-US" sz="2600" dirty="0">
                <a:latin typeface="Cambria" panose="02040503050406030204" pitchFamily="18" charset="0"/>
              </a:rPr>
              <a:t>. For example, the difference between written or high Tamil (symbolized as H) and spoken or low Tamil (symbolized as L) is a case of </a:t>
            </a:r>
            <a:r>
              <a:rPr lang="en-US" sz="2600" dirty="0" err="1">
                <a:latin typeface="Cambria" panose="02040503050406030204" pitchFamily="18" charset="0"/>
              </a:rPr>
              <a:t>diglossia</a:t>
            </a:r>
            <a:r>
              <a:rPr lang="en-US" sz="2600" dirty="0">
                <a:latin typeface="Cambria" panose="02040503050406030204" pitchFamily="18" charset="0"/>
              </a:rPr>
              <a:t>. This is a case of switching between two dialects or styles. </a:t>
            </a:r>
            <a:endParaRPr lang="en-US" sz="2600" dirty="0" smtClean="0">
              <a:latin typeface="Cambria" panose="02040503050406030204" pitchFamily="18" charset="0"/>
            </a:endParaRPr>
          </a:p>
          <a:p>
            <a:endParaRPr lang="en-US" sz="2600" dirty="0" smtClean="0">
              <a:latin typeface="Cambria" panose="02040503050406030204" pitchFamily="18" charset="0"/>
            </a:endParaRPr>
          </a:p>
          <a:p>
            <a:r>
              <a:rPr lang="en-US" sz="2800" dirty="0"/>
              <a:t/>
            </a:r>
            <a:br>
              <a:rPr lang="en-US" sz="2800" dirty="0"/>
            </a:br>
            <a:r>
              <a:rPr lang="en-US" sz="2800" dirty="0"/>
              <a:t/>
            </a:r>
            <a:br>
              <a:rPr lang="en-US" sz="2800" dirty="0"/>
            </a:br>
            <a:endParaRPr lang="en-US" sz="2700" dirty="0">
              <a:latin typeface="Cambria" panose="02040503050406030204" pitchFamily="18" charset="0"/>
            </a:endParaRPr>
          </a:p>
        </p:txBody>
      </p:sp>
      <p:sp>
        <p:nvSpPr>
          <p:cNvPr id="4" name="TextBox 3"/>
          <p:cNvSpPr txBox="1"/>
          <p:nvPr/>
        </p:nvSpPr>
        <p:spPr>
          <a:xfrm>
            <a:off x="325631" y="2175861"/>
            <a:ext cx="11057888" cy="4570482"/>
          </a:xfrm>
          <a:prstGeom prst="rect">
            <a:avLst/>
          </a:prstGeom>
          <a:noFill/>
        </p:spPr>
        <p:txBody>
          <a:bodyPr wrap="square" rtlCol="0">
            <a:spAutoFit/>
          </a:bodyPr>
          <a:lstStyle/>
          <a:p>
            <a:endParaRPr lang="en-US" sz="2600" dirty="0" smtClean="0">
              <a:latin typeface="Cambria" panose="02040503050406030204" pitchFamily="18" charset="0"/>
            </a:endParaRPr>
          </a:p>
          <a:p>
            <a:pPr algn="just"/>
            <a:r>
              <a:rPr lang="en-US" sz="2600" dirty="0" smtClean="0">
                <a:latin typeface="Cambria" panose="02040503050406030204" pitchFamily="18" charset="0"/>
              </a:rPr>
              <a:t>V</a:t>
            </a:r>
            <a:r>
              <a:rPr lang="en-US" sz="2600" dirty="0">
                <a:latin typeface="Cambria" panose="02040503050406030204" pitchFamily="18" charset="0"/>
              </a:rPr>
              <a:t>. If switching takes place between two or more languages in communication, it is called code-switching. For example, one may use Hindi for one friend and English for another. In a multilingual setting in India today, it is quite common for speakers to switch from Hindi/Tamil/Telugu to English according to their topic of discourse and the person(s) they are talking to. If one uses a language and mixes words, phrases, and sentences from another language, it is called code-mixing.</a:t>
            </a:r>
          </a:p>
          <a:p>
            <a:r>
              <a:rPr lang="en-US" sz="2800" dirty="0"/>
              <a:t/>
            </a:r>
            <a:br>
              <a:rPr lang="en-US" sz="2800" dirty="0"/>
            </a:br>
            <a:r>
              <a:rPr lang="en-US" sz="2800" dirty="0"/>
              <a:t/>
            </a:r>
            <a:br>
              <a:rPr lang="en-US" sz="2800" dirty="0"/>
            </a:br>
            <a:endParaRPr lang="en-US" sz="2700" dirty="0">
              <a:latin typeface="Cambria" panose="02040503050406030204" pitchFamily="18" charset="0"/>
            </a:endParaRPr>
          </a:p>
        </p:txBody>
      </p:sp>
    </p:spTree>
    <p:extLst>
      <p:ext uri="{BB962C8B-B14F-4D97-AF65-F5344CB8AC3E}">
        <p14:creationId xmlns:p14="http://schemas.microsoft.com/office/powerpoint/2010/main" val="2899046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29263" y="462885"/>
            <a:ext cx="11057888" cy="523220"/>
          </a:xfrm>
          <a:prstGeom prst="rect">
            <a:avLst/>
          </a:prstGeom>
          <a:noFill/>
        </p:spPr>
        <p:txBody>
          <a:bodyPr wrap="square" rtlCol="0">
            <a:spAutoFit/>
          </a:bodyPr>
          <a:lstStyle/>
          <a:p>
            <a:r>
              <a:rPr lang="en-US" sz="2800" b="1" dirty="0">
                <a:latin typeface="Cambria" panose="02040503050406030204" pitchFamily="18" charset="0"/>
              </a:rPr>
              <a:t>SOCIAL ASPECTS OF </a:t>
            </a:r>
            <a:r>
              <a:rPr lang="en-US" sz="2800" b="1" dirty="0" smtClean="0">
                <a:latin typeface="Cambria" panose="02040503050406030204" pitchFamily="18" charset="0"/>
              </a:rPr>
              <a:t>LANGUAGE </a:t>
            </a:r>
            <a:endParaRPr lang="en-US" sz="2700" b="1" dirty="0">
              <a:latin typeface="Cambria" panose="02040503050406030204" pitchFamily="18" charset="0"/>
            </a:endParaRPr>
          </a:p>
        </p:txBody>
      </p:sp>
      <p:sp>
        <p:nvSpPr>
          <p:cNvPr id="4" name="TextBox 3"/>
          <p:cNvSpPr txBox="1"/>
          <p:nvPr/>
        </p:nvSpPr>
        <p:spPr>
          <a:xfrm>
            <a:off x="429262" y="986105"/>
            <a:ext cx="11476987" cy="4385816"/>
          </a:xfrm>
          <a:prstGeom prst="rect">
            <a:avLst/>
          </a:prstGeom>
          <a:noFill/>
        </p:spPr>
        <p:txBody>
          <a:bodyPr wrap="square" rtlCol="0">
            <a:spAutoFit/>
          </a:bodyPr>
          <a:lstStyle/>
          <a:p>
            <a:pPr algn="just"/>
            <a:r>
              <a:rPr lang="en-US" sz="2800" dirty="0" smtClean="0">
                <a:latin typeface="Cambria" panose="02040503050406030204" pitchFamily="18" charset="0"/>
              </a:rPr>
              <a:t>The </a:t>
            </a:r>
            <a:r>
              <a:rPr lang="en-US" sz="2800" dirty="0">
                <a:latin typeface="Cambria" panose="02040503050406030204" pitchFamily="18" charset="0"/>
              </a:rPr>
              <a:t>meaning(s) of an utterance (sentence, clause, phrase. word...) does not depend entirely on its form; it also depends on its function in a setting. The meaning of what is said depends on who says it to whom, when, where, and with what effect. In other words, the context of situation in which an utterance is said is. very important in deciding its overall meaning. The following sentence is interrogative in form but means a polite request in a dining hall situation: ‘Can I have the salt, please?'.</a:t>
            </a:r>
          </a:p>
          <a:p>
            <a:r>
              <a:rPr lang="en-US" sz="2600" b="1" dirty="0">
                <a:latin typeface="Cambria" panose="02040503050406030204" pitchFamily="18" charset="0"/>
              </a:rPr>
              <a:t>The following factors help us understand the meaning and use of language</a:t>
            </a:r>
            <a:r>
              <a:rPr lang="en-US" sz="2800" b="1" dirty="0">
                <a:latin typeface="Cambria" panose="02040503050406030204" pitchFamily="18" charset="0"/>
              </a:rPr>
              <a:t>.</a:t>
            </a:r>
          </a:p>
          <a:p>
            <a:r>
              <a:rPr lang="en-US" sz="2800" dirty="0">
                <a:latin typeface="Cambria" panose="02040503050406030204" pitchFamily="18" charset="0"/>
              </a:rPr>
              <a:t/>
            </a:r>
            <a:br>
              <a:rPr lang="en-US" sz="2800" dirty="0">
                <a:latin typeface="Cambria" panose="02040503050406030204" pitchFamily="18" charset="0"/>
              </a:rPr>
            </a:br>
            <a:endParaRPr lang="en-US" sz="2700" dirty="0">
              <a:latin typeface="Cambria" panose="02040503050406030204" pitchFamily="18" charset="0"/>
            </a:endParaRPr>
          </a:p>
        </p:txBody>
      </p:sp>
      <p:sp>
        <p:nvSpPr>
          <p:cNvPr id="6" name="TextBox 5"/>
          <p:cNvSpPr txBox="1"/>
          <p:nvPr/>
        </p:nvSpPr>
        <p:spPr>
          <a:xfrm>
            <a:off x="285751" y="4506201"/>
            <a:ext cx="12030074" cy="954107"/>
          </a:xfrm>
          <a:prstGeom prst="rect">
            <a:avLst/>
          </a:prstGeom>
          <a:noFill/>
        </p:spPr>
        <p:txBody>
          <a:bodyPr wrap="square" rtlCol="0">
            <a:spAutoFit/>
          </a:bodyPr>
          <a:lstStyle/>
          <a:p>
            <a:r>
              <a:rPr lang="en-US" sz="2700" dirty="0" smtClean="0">
                <a:latin typeface="Cambria" panose="02040503050406030204" pitchFamily="18" charset="0"/>
              </a:rPr>
              <a:t>(</a:t>
            </a:r>
            <a:r>
              <a:rPr lang="en-US" sz="2700" dirty="0">
                <a:latin typeface="Cambria" panose="02040503050406030204" pitchFamily="18" charset="0"/>
              </a:rPr>
              <a:t>a) Nature of participants: The relationship speaker/speakers and the hearer/hearers, their occupation, sex</a:t>
            </a:r>
            <a:r>
              <a:rPr lang="en-US" sz="2700" dirty="0" smtClean="0">
                <a:latin typeface="Cambria" panose="02040503050406030204" pitchFamily="18" charset="0"/>
              </a:rPr>
              <a:t>, between </a:t>
            </a:r>
            <a:r>
              <a:rPr lang="en-US" sz="2700" dirty="0">
                <a:latin typeface="Cambria" panose="02040503050406030204" pitchFamily="18" charset="0"/>
              </a:rPr>
              <a:t>the socio-economic status, </a:t>
            </a:r>
            <a:r>
              <a:rPr lang="en-US" sz="2700" dirty="0" err="1">
                <a:latin typeface="Cambria" panose="02040503050406030204" pitchFamily="18" charset="0"/>
              </a:rPr>
              <a:t>etc</a:t>
            </a:r>
            <a:r>
              <a:rPr lang="en-US" sz="2700" dirty="0" smtClean="0">
                <a:latin typeface="Cambria" panose="02040503050406030204" pitchFamily="18" charset="0"/>
              </a:rPr>
              <a:t>,</a:t>
            </a:r>
            <a:endParaRPr lang="en-US" sz="2700" dirty="0">
              <a:latin typeface="Cambria" panose="02040503050406030204" pitchFamily="18" charset="0"/>
            </a:endParaRPr>
          </a:p>
        </p:txBody>
      </p:sp>
      <p:sp>
        <p:nvSpPr>
          <p:cNvPr id="7" name="TextBox 6"/>
          <p:cNvSpPr txBox="1"/>
          <p:nvPr/>
        </p:nvSpPr>
        <p:spPr>
          <a:xfrm>
            <a:off x="357506" y="5543715"/>
            <a:ext cx="11476988" cy="954107"/>
          </a:xfrm>
          <a:prstGeom prst="rect">
            <a:avLst/>
          </a:prstGeom>
          <a:noFill/>
        </p:spPr>
        <p:txBody>
          <a:bodyPr wrap="square" rtlCol="0">
            <a:spAutoFit/>
          </a:bodyPr>
          <a:lstStyle/>
          <a:p>
            <a:r>
              <a:rPr lang="en-US" sz="2800" i="1" dirty="0" smtClean="0">
                <a:latin typeface="Cambria" panose="02040503050406030204" pitchFamily="18" charset="0"/>
              </a:rPr>
              <a:t>(</a:t>
            </a:r>
            <a:r>
              <a:rPr lang="en-US" sz="2800" i="1" dirty="0">
                <a:latin typeface="Cambria" panose="02040503050406030204" pitchFamily="18" charset="0"/>
              </a:rPr>
              <a:t>b) Nature of participation: Face to face talk, telephonic </a:t>
            </a:r>
            <a:r>
              <a:rPr lang="en-US" sz="2800" i="1" dirty="0" smtClean="0">
                <a:latin typeface="Cambria" panose="02040503050406030204" pitchFamily="18" charset="0"/>
              </a:rPr>
              <a:t>conversation, large group, small group, classroom, public meeting etc.</a:t>
            </a:r>
            <a:endParaRPr lang="en-US" sz="2700" dirty="0">
              <a:latin typeface="Cambria" panose="02040503050406030204" pitchFamily="18" charset="0"/>
            </a:endParaRPr>
          </a:p>
        </p:txBody>
      </p:sp>
    </p:spTree>
    <p:extLst>
      <p:ext uri="{BB962C8B-B14F-4D97-AF65-F5344CB8AC3E}">
        <p14:creationId xmlns:p14="http://schemas.microsoft.com/office/powerpoint/2010/main" val="16918435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7506" y="530285"/>
            <a:ext cx="11476987" cy="954107"/>
          </a:xfrm>
          <a:prstGeom prst="rect">
            <a:avLst/>
          </a:prstGeom>
          <a:noFill/>
        </p:spPr>
        <p:txBody>
          <a:bodyPr wrap="square" rtlCol="0">
            <a:spAutoFit/>
          </a:bodyPr>
          <a:lstStyle/>
          <a:p>
            <a:pPr algn="just"/>
            <a:r>
              <a:rPr lang="en-US" sz="2800" i="1" dirty="0" smtClean="0">
                <a:latin typeface="Cambria" panose="02040503050406030204" pitchFamily="18" charset="0"/>
              </a:rPr>
              <a:t>(c)Role </a:t>
            </a:r>
            <a:r>
              <a:rPr lang="en-US" sz="2800" i="1" dirty="0">
                <a:latin typeface="Cambria" panose="02040503050406030204" pitchFamily="18" charset="0"/>
              </a:rPr>
              <a:t>of participants: Teacher-student, boss-subordinate, husband-wife, father-son, seller-buyer, etc.</a:t>
            </a:r>
            <a:endParaRPr lang="en-US" sz="2700" dirty="0">
              <a:latin typeface="Cambria" panose="02040503050406030204" pitchFamily="18" charset="0"/>
            </a:endParaRPr>
          </a:p>
        </p:txBody>
      </p:sp>
      <p:sp>
        <p:nvSpPr>
          <p:cNvPr id="6" name="TextBox 5"/>
          <p:cNvSpPr txBox="1"/>
          <p:nvPr/>
        </p:nvSpPr>
        <p:spPr>
          <a:xfrm>
            <a:off x="285751" y="1618732"/>
            <a:ext cx="11906249" cy="507831"/>
          </a:xfrm>
          <a:prstGeom prst="rect">
            <a:avLst/>
          </a:prstGeom>
          <a:noFill/>
        </p:spPr>
        <p:txBody>
          <a:bodyPr wrap="square" rtlCol="0">
            <a:spAutoFit/>
          </a:bodyPr>
          <a:lstStyle/>
          <a:p>
            <a:r>
              <a:rPr lang="en-US" sz="2700" dirty="0">
                <a:latin typeface="Cambria" panose="02040503050406030204" pitchFamily="18" charset="0"/>
              </a:rPr>
              <a:t>(d) Function of speech events: Persuasion, order, request, ritual, verbal, play, etc</a:t>
            </a:r>
            <a:r>
              <a:rPr lang="en-US" sz="2700" dirty="0" smtClean="0">
                <a:latin typeface="Cambria" panose="02040503050406030204" pitchFamily="18" charset="0"/>
              </a:rPr>
              <a:t>. </a:t>
            </a:r>
            <a:endParaRPr lang="en-US" sz="2700" dirty="0">
              <a:latin typeface="Cambria" panose="02040503050406030204" pitchFamily="18" charset="0"/>
            </a:endParaRPr>
          </a:p>
        </p:txBody>
      </p:sp>
      <p:sp>
        <p:nvSpPr>
          <p:cNvPr id="7" name="TextBox 6"/>
          <p:cNvSpPr txBox="1"/>
          <p:nvPr/>
        </p:nvSpPr>
        <p:spPr>
          <a:xfrm>
            <a:off x="285751" y="2465117"/>
            <a:ext cx="11476988" cy="523220"/>
          </a:xfrm>
          <a:prstGeom prst="rect">
            <a:avLst/>
          </a:prstGeom>
          <a:noFill/>
        </p:spPr>
        <p:txBody>
          <a:bodyPr wrap="square" rtlCol="0">
            <a:spAutoFit/>
          </a:bodyPr>
          <a:lstStyle/>
          <a:p>
            <a:r>
              <a:rPr lang="en-US" sz="2800" dirty="0">
                <a:latin typeface="Cambria" panose="02040503050406030204" pitchFamily="18" charset="0"/>
              </a:rPr>
              <a:t>(e) Mode or medium: Speech, writing, reading from a written script, etc</a:t>
            </a:r>
            <a:r>
              <a:rPr lang="en-US" sz="2800" dirty="0" smtClean="0">
                <a:latin typeface="Cambria" panose="02040503050406030204" pitchFamily="18" charset="0"/>
              </a:rPr>
              <a:t>. </a:t>
            </a:r>
            <a:endParaRPr lang="en-US" sz="2700" dirty="0">
              <a:latin typeface="Cambria" panose="02040503050406030204" pitchFamily="18" charset="0"/>
            </a:endParaRPr>
          </a:p>
        </p:txBody>
      </p:sp>
      <p:sp>
        <p:nvSpPr>
          <p:cNvPr id="8" name="TextBox 7"/>
          <p:cNvSpPr txBox="1"/>
          <p:nvPr/>
        </p:nvSpPr>
        <p:spPr>
          <a:xfrm>
            <a:off x="285751" y="3157614"/>
            <a:ext cx="11476988" cy="954107"/>
          </a:xfrm>
          <a:prstGeom prst="rect">
            <a:avLst/>
          </a:prstGeom>
          <a:noFill/>
        </p:spPr>
        <p:txBody>
          <a:bodyPr wrap="square" rtlCol="0">
            <a:spAutoFit/>
          </a:bodyPr>
          <a:lstStyle/>
          <a:p>
            <a:r>
              <a:rPr lang="en-US" sz="2800" i="1" dirty="0">
                <a:latin typeface="Cambria" panose="02040503050406030204" pitchFamily="18" charset="0"/>
              </a:rPr>
              <a:t>(f) Kind of discourse: Epic poem, conversation, political speech, reporting, dirty jokes, etc.</a:t>
            </a:r>
            <a:endParaRPr lang="en-US" sz="2700" dirty="0">
              <a:latin typeface="Cambria" panose="02040503050406030204" pitchFamily="18" charset="0"/>
            </a:endParaRPr>
          </a:p>
        </p:txBody>
      </p:sp>
      <p:sp>
        <p:nvSpPr>
          <p:cNvPr id="9" name="TextBox 8"/>
          <p:cNvSpPr txBox="1"/>
          <p:nvPr/>
        </p:nvSpPr>
        <p:spPr>
          <a:xfrm>
            <a:off x="219713" y="4184505"/>
            <a:ext cx="11476988" cy="523220"/>
          </a:xfrm>
          <a:prstGeom prst="rect">
            <a:avLst/>
          </a:prstGeom>
          <a:noFill/>
        </p:spPr>
        <p:txBody>
          <a:bodyPr wrap="square" rtlCol="0">
            <a:spAutoFit/>
          </a:bodyPr>
          <a:lstStyle/>
          <a:p>
            <a:r>
              <a:rPr lang="en-US" sz="2800" dirty="0">
                <a:latin typeface="Cambria" panose="02040503050406030204" pitchFamily="18" charset="0"/>
              </a:rPr>
              <a:t>(g) Topic of discourse: Science, art, economics, politics, linguistics, etc.</a:t>
            </a:r>
            <a:endParaRPr lang="en-US" sz="2700" dirty="0">
              <a:latin typeface="Cambria" panose="02040503050406030204" pitchFamily="18" charset="0"/>
            </a:endParaRPr>
          </a:p>
        </p:txBody>
      </p:sp>
      <p:sp>
        <p:nvSpPr>
          <p:cNvPr id="10" name="TextBox 9"/>
          <p:cNvSpPr txBox="1"/>
          <p:nvPr/>
        </p:nvSpPr>
        <p:spPr>
          <a:xfrm>
            <a:off x="214630" y="4877002"/>
            <a:ext cx="11476988" cy="523220"/>
          </a:xfrm>
          <a:prstGeom prst="rect">
            <a:avLst/>
          </a:prstGeom>
          <a:noFill/>
        </p:spPr>
        <p:txBody>
          <a:bodyPr wrap="square" rtlCol="0">
            <a:spAutoFit/>
          </a:bodyPr>
          <a:lstStyle/>
          <a:p>
            <a:r>
              <a:rPr lang="en-US" sz="2800" dirty="0">
                <a:latin typeface="Cambria" panose="02040503050406030204" pitchFamily="18" charset="0"/>
              </a:rPr>
              <a:t>(h) Physical setting: Public-private, noisy-quiet, seminar-classroom, etc.</a:t>
            </a:r>
            <a:endParaRPr lang="en-US" sz="2700" dirty="0">
              <a:latin typeface="Cambria" panose="02040503050406030204" pitchFamily="18" charset="0"/>
            </a:endParaRPr>
          </a:p>
        </p:txBody>
      </p:sp>
      <p:sp>
        <p:nvSpPr>
          <p:cNvPr id="11" name="TextBox 10"/>
          <p:cNvSpPr txBox="1"/>
          <p:nvPr/>
        </p:nvSpPr>
        <p:spPr>
          <a:xfrm>
            <a:off x="214630" y="5620366"/>
            <a:ext cx="11476988" cy="954107"/>
          </a:xfrm>
          <a:prstGeom prst="rect">
            <a:avLst/>
          </a:prstGeom>
          <a:noFill/>
        </p:spPr>
        <p:txBody>
          <a:bodyPr wrap="square" rtlCol="0">
            <a:spAutoFit/>
          </a:bodyPr>
          <a:lstStyle/>
          <a:p>
            <a:r>
              <a:rPr lang="en-US" sz="2800" dirty="0">
                <a:solidFill>
                  <a:schemeClr val="accent2">
                    <a:lumMod val="20000"/>
                    <a:lumOff val="80000"/>
                  </a:schemeClr>
                </a:solidFill>
                <a:latin typeface="Cambria" panose="02040503050406030204" pitchFamily="18" charset="0"/>
              </a:rPr>
              <a:t>(</a:t>
            </a:r>
            <a:r>
              <a:rPr lang="en-US" sz="2800" dirty="0" err="1">
                <a:solidFill>
                  <a:schemeClr val="accent2">
                    <a:lumMod val="20000"/>
                    <a:lumOff val="80000"/>
                  </a:schemeClr>
                </a:solidFill>
                <a:latin typeface="Cambria" panose="02040503050406030204" pitchFamily="18" charset="0"/>
              </a:rPr>
              <a:t>i</a:t>
            </a:r>
            <a:r>
              <a:rPr lang="en-US" sz="2800" dirty="0">
                <a:solidFill>
                  <a:schemeClr val="accent2">
                    <a:lumMod val="20000"/>
                    <a:lumOff val="80000"/>
                  </a:schemeClr>
                </a:solidFill>
                <a:latin typeface="Cambria" panose="02040503050406030204" pitchFamily="18" charset="0"/>
              </a:rPr>
              <a:t>) Socio-cultural situation: Englishman to Englishman, Englishman to Indian, Indian to Englishman, </a:t>
            </a:r>
            <a:r>
              <a:rPr lang="en-US" sz="2800" dirty="0" err="1">
                <a:solidFill>
                  <a:schemeClr val="accent2">
                    <a:lumMod val="20000"/>
                    <a:lumOff val="80000"/>
                  </a:schemeClr>
                </a:solidFill>
                <a:latin typeface="Cambria" panose="02040503050406030204" pitchFamily="18" charset="0"/>
              </a:rPr>
              <a:t>Tamilian</a:t>
            </a:r>
            <a:r>
              <a:rPr lang="en-US" sz="2800" dirty="0">
                <a:solidFill>
                  <a:schemeClr val="accent2">
                    <a:lumMod val="20000"/>
                    <a:lumOff val="80000"/>
                  </a:schemeClr>
                </a:solidFill>
                <a:latin typeface="Cambria" panose="02040503050406030204" pitchFamily="18" charset="0"/>
              </a:rPr>
              <a:t> to Punjabi, etc.</a:t>
            </a:r>
            <a:endParaRPr lang="en-US" sz="2700" dirty="0">
              <a:solidFill>
                <a:schemeClr val="accent2">
                  <a:lumMod val="20000"/>
                  <a:lumOff val="80000"/>
                </a:schemeClr>
              </a:solidFill>
              <a:latin typeface="Cambria" panose="02040503050406030204" pitchFamily="18" charset="0"/>
            </a:endParaRPr>
          </a:p>
        </p:txBody>
      </p:sp>
    </p:spTree>
    <p:extLst>
      <p:ext uri="{BB962C8B-B14F-4D97-AF65-F5344CB8AC3E}">
        <p14:creationId xmlns:p14="http://schemas.microsoft.com/office/powerpoint/2010/main" val="3070140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7506" y="617831"/>
            <a:ext cx="11476987" cy="954107"/>
          </a:xfrm>
          <a:prstGeom prst="rect">
            <a:avLst/>
          </a:prstGeom>
          <a:noFill/>
        </p:spPr>
        <p:txBody>
          <a:bodyPr wrap="square" rtlCol="0">
            <a:spAutoFit/>
          </a:bodyPr>
          <a:lstStyle/>
          <a:p>
            <a:pPr algn="just"/>
            <a:r>
              <a:rPr lang="en-US" sz="2800" dirty="0">
                <a:latin typeface="Cambria" panose="02040503050406030204" pitchFamily="18" charset="0"/>
              </a:rPr>
              <a:t>(j) The real-world knowledge or beliefs the participants bring to a discourse—may be personal, religious, as a member of some group, etc</a:t>
            </a:r>
            <a:r>
              <a:rPr lang="en-US" sz="2800" dirty="0" smtClean="0">
                <a:latin typeface="Cambria" panose="02040503050406030204" pitchFamily="18" charset="0"/>
              </a:rPr>
              <a:t>.</a:t>
            </a:r>
            <a:endParaRPr lang="en-US" sz="2700" dirty="0">
              <a:latin typeface="Cambria" panose="02040503050406030204" pitchFamily="18" charset="0"/>
            </a:endParaRPr>
          </a:p>
        </p:txBody>
      </p:sp>
      <p:sp>
        <p:nvSpPr>
          <p:cNvPr id="6" name="TextBox 5"/>
          <p:cNvSpPr txBox="1"/>
          <p:nvPr/>
        </p:nvSpPr>
        <p:spPr>
          <a:xfrm>
            <a:off x="285751" y="1628507"/>
            <a:ext cx="11906249" cy="1800493"/>
          </a:xfrm>
          <a:prstGeom prst="rect">
            <a:avLst/>
          </a:prstGeom>
          <a:noFill/>
        </p:spPr>
        <p:txBody>
          <a:bodyPr wrap="square" rtlCol="0">
            <a:spAutoFit/>
          </a:bodyPr>
          <a:lstStyle/>
          <a:p>
            <a:r>
              <a:rPr lang="en-US" sz="2800" dirty="0">
                <a:latin typeface="Cambria" panose="02040503050406030204" pitchFamily="18" charset="0"/>
              </a:rPr>
              <a:t>(k) The speaker's desire or lack of it to commit himself or herself on a position may be non-committal, may have strong views on something, etc.</a:t>
            </a:r>
          </a:p>
          <a:p>
            <a:r>
              <a:rPr lang="en-US" sz="2800" dirty="0">
                <a:latin typeface="Cambria" panose="02040503050406030204" pitchFamily="18" charset="0"/>
              </a:rPr>
              <a:t/>
            </a:r>
            <a:br>
              <a:rPr lang="en-US" sz="2800" dirty="0">
                <a:latin typeface="Cambria" panose="02040503050406030204" pitchFamily="18" charset="0"/>
              </a:rPr>
            </a:br>
            <a:endParaRPr lang="en-US" sz="2700" dirty="0">
              <a:latin typeface="Cambria" panose="02040503050406030204" pitchFamily="18" charset="0"/>
            </a:endParaRPr>
          </a:p>
        </p:txBody>
      </p:sp>
      <p:sp>
        <p:nvSpPr>
          <p:cNvPr id="7" name="TextBox 6"/>
          <p:cNvSpPr txBox="1"/>
          <p:nvPr/>
        </p:nvSpPr>
        <p:spPr>
          <a:xfrm>
            <a:off x="285751" y="2758156"/>
            <a:ext cx="11646155" cy="4385816"/>
          </a:xfrm>
          <a:prstGeom prst="rect">
            <a:avLst/>
          </a:prstGeom>
          <a:noFill/>
        </p:spPr>
        <p:txBody>
          <a:bodyPr wrap="square" rtlCol="0">
            <a:spAutoFit/>
          </a:bodyPr>
          <a:lstStyle/>
          <a:p>
            <a:pPr algn="just"/>
            <a:r>
              <a:rPr lang="en-US" sz="2800" dirty="0" smtClean="0">
                <a:latin typeface="Cambria" panose="02040503050406030204" pitchFamily="18" charset="0"/>
              </a:rPr>
              <a:t>(l) A combination of all the factors mentioned above.</a:t>
            </a:r>
          </a:p>
          <a:p>
            <a:pPr algn="just"/>
            <a:r>
              <a:rPr lang="en-US" sz="2800" dirty="0" smtClean="0">
                <a:latin typeface="Cambria" panose="02040503050406030204" pitchFamily="18" charset="0"/>
              </a:rPr>
              <a:t>Put </a:t>
            </a:r>
            <a:r>
              <a:rPr lang="en-US" sz="2800" dirty="0">
                <a:latin typeface="Cambria" panose="02040503050406030204" pitchFamily="18" charset="0"/>
              </a:rPr>
              <a:t>differently, a speaker's competence or ability should include linguistic abilities such as the ability to construct and understand sentences never heard or uttered before in his life, the ability to accept as grammatical or reject as ungrammatical any utterance, quite apart from the ability to say whether it is a sensible utterance or not, and the ability to interpret sentences in more than one way in the presence of ambiguity (e.g., 'old men and women' may mean ‘old men and old women' or 'old men and women').</a:t>
            </a:r>
          </a:p>
          <a:p>
            <a:pPr algn="just"/>
            <a:r>
              <a:rPr lang="en-US" sz="2800" dirty="0">
                <a:latin typeface="Cambria" panose="02040503050406030204" pitchFamily="18" charset="0"/>
              </a:rPr>
              <a:t/>
            </a:r>
            <a:br>
              <a:rPr lang="en-US" sz="2800" dirty="0">
                <a:latin typeface="Cambria" panose="02040503050406030204" pitchFamily="18" charset="0"/>
              </a:rPr>
            </a:br>
            <a:endParaRPr lang="en-US" sz="2700" dirty="0">
              <a:latin typeface="Cambria" panose="02040503050406030204" pitchFamily="18" charset="0"/>
            </a:endParaRPr>
          </a:p>
        </p:txBody>
      </p:sp>
    </p:spTree>
    <p:extLst>
      <p:ext uri="{BB962C8B-B14F-4D97-AF65-F5344CB8AC3E}">
        <p14:creationId xmlns:p14="http://schemas.microsoft.com/office/powerpoint/2010/main" val="16589195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85752" y="748575"/>
            <a:ext cx="11630024" cy="2246769"/>
          </a:xfrm>
          <a:prstGeom prst="rect">
            <a:avLst/>
          </a:prstGeom>
          <a:noFill/>
        </p:spPr>
        <p:txBody>
          <a:bodyPr wrap="square" rtlCol="0">
            <a:spAutoFit/>
          </a:bodyPr>
          <a:lstStyle/>
          <a:p>
            <a:pPr algn="just"/>
            <a:r>
              <a:rPr lang="en-US" sz="2800" dirty="0">
                <a:latin typeface="Cambria" panose="02040503050406030204" pitchFamily="18" charset="0"/>
              </a:rPr>
              <a:t>It should also include communicative abilities such as the ability to make appropriate decisions as to when to speak and when not to, the ability to decide what to say to someone and in what </a:t>
            </a:r>
            <a:r>
              <a:rPr lang="en-US" sz="2800" dirty="0" smtClean="0">
                <a:latin typeface="Cambria" panose="02040503050406030204" pitchFamily="18" charset="0"/>
              </a:rPr>
              <a:t>manner </a:t>
            </a:r>
            <a:r>
              <a:rPr lang="en-US" sz="2800" dirty="0">
                <a:latin typeface="Cambria" panose="02040503050406030204" pitchFamily="18" charset="0"/>
              </a:rPr>
              <a:t>and other such non-linguistic factors. The ability to use language appropriately is one's communicative competence. </a:t>
            </a:r>
            <a:endParaRPr lang="en-US" sz="2700" dirty="0">
              <a:latin typeface="Cambria" panose="02040503050406030204" pitchFamily="18" charset="0"/>
            </a:endParaRPr>
          </a:p>
        </p:txBody>
      </p:sp>
    </p:spTree>
    <p:extLst>
      <p:ext uri="{BB962C8B-B14F-4D97-AF65-F5344CB8AC3E}">
        <p14:creationId xmlns:p14="http://schemas.microsoft.com/office/powerpoint/2010/main" val="640863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80988" y="431583"/>
            <a:ext cx="11630024" cy="523220"/>
          </a:xfrm>
          <a:prstGeom prst="rect">
            <a:avLst/>
          </a:prstGeom>
          <a:noFill/>
        </p:spPr>
        <p:txBody>
          <a:bodyPr wrap="square" rtlCol="0">
            <a:spAutoFit/>
          </a:bodyPr>
          <a:lstStyle/>
          <a:p>
            <a:pPr algn="just"/>
            <a:r>
              <a:rPr lang="en-US" sz="2800" b="1" dirty="0">
                <a:latin typeface="Cambria" panose="02040503050406030204" pitchFamily="18" charset="0"/>
              </a:rPr>
              <a:t>LINGUISTICS: ASPECTS, LEVELS, BRANCHES</a:t>
            </a:r>
            <a:endParaRPr lang="en-US" sz="2700" dirty="0">
              <a:latin typeface="Cambria" panose="02040503050406030204" pitchFamily="18" charset="0"/>
            </a:endParaRPr>
          </a:p>
        </p:txBody>
      </p:sp>
      <p:sp>
        <p:nvSpPr>
          <p:cNvPr id="4" name="TextBox 3"/>
          <p:cNvSpPr txBox="1"/>
          <p:nvPr/>
        </p:nvSpPr>
        <p:spPr>
          <a:xfrm>
            <a:off x="280988" y="954803"/>
            <a:ext cx="11630024" cy="2246769"/>
          </a:xfrm>
          <a:prstGeom prst="rect">
            <a:avLst/>
          </a:prstGeom>
          <a:noFill/>
        </p:spPr>
        <p:txBody>
          <a:bodyPr wrap="square" rtlCol="0">
            <a:spAutoFit/>
          </a:bodyPr>
          <a:lstStyle/>
          <a:p>
            <a:pPr algn="just"/>
            <a:r>
              <a:rPr lang="en-US" sz="2800" dirty="0">
                <a:latin typeface="Cambria" panose="02040503050406030204" pitchFamily="18" charset="0"/>
              </a:rPr>
              <a:t>I. Linguistics is a scientific study of the systems/principles under lying human languages. It is scientific because it follows the general methodology of science (controlled observation, </a:t>
            </a:r>
            <a:r>
              <a:rPr lang="en-US" sz="2800" dirty="0" smtClean="0">
                <a:latin typeface="Cambria" panose="02040503050406030204" pitchFamily="18" charset="0"/>
              </a:rPr>
              <a:t>hypothesis-formation</a:t>
            </a:r>
            <a:r>
              <a:rPr lang="en-US" sz="2800" dirty="0">
                <a:latin typeface="Cambria" panose="02040503050406030204" pitchFamily="18" charset="0"/>
              </a:rPr>
              <a:t>, analysis, generalization, prediction, testing by </a:t>
            </a:r>
            <a:r>
              <a:rPr lang="en-US" sz="2800" dirty="0" smtClean="0">
                <a:latin typeface="Cambria" panose="02040503050406030204" pitchFamily="18" charset="0"/>
              </a:rPr>
              <a:t>further </a:t>
            </a:r>
            <a:r>
              <a:rPr lang="en-US" sz="2800" dirty="0">
                <a:latin typeface="Cambria" panose="02040503050406030204" pitchFamily="18" charset="0"/>
              </a:rPr>
              <a:t>observation, and confirmation, modification or rejection of the hypothesis). </a:t>
            </a:r>
            <a:endParaRPr lang="en-US" sz="2700" dirty="0">
              <a:latin typeface="Cambria" panose="02040503050406030204" pitchFamily="18" charset="0"/>
            </a:endParaRPr>
          </a:p>
        </p:txBody>
      </p:sp>
      <p:sp>
        <p:nvSpPr>
          <p:cNvPr id="7" name="TextBox 6"/>
          <p:cNvSpPr txBox="1"/>
          <p:nvPr/>
        </p:nvSpPr>
        <p:spPr>
          <a:xfrm>
            <a:off x="280988" y="3201572"/>
            <a:ext cx="11630024" cy="1384995"/>
          </a:xfrm>
          <a:prstGeom prst="rect">
            <a:avLst/>
          </a:prstGeom>
          <a:noFill/>
        </p:spPr>
        <p:txBody>
          <a:bodyPr wrap="square" rtlCol="0">
            <a:spAutoFit/>
          </a:bodyPr>
          <a:lstStyle/>
          <a:p>
            <a:pPr algn="just"/>
            <a:r>
              <a:rPr lang="en-US" sz="2800" dirty="0" smtClean="0">
                <a:latin typeface="Cambria" panose="02040503050406030204" pitchFamily="18" charset="0"/>
              </a:rPr>
              <a:t>II</a:t>
            </a:r>
            <a:r>
              <a:rPr lang="en-US" sz="2800" dirty="0">
                <a:latin typeface="Cambria" panose="02040503050406030204" pitchFamily="18" charset="0"/>
              </a:rPr>
              <a:t>. Linguistics has two major aims: to study the nature of language and establish a theory of language, and to describe a language and all languages by applying the theory established.</a:t>
            </a:r>
            <a:endParaRPr lang="en-US" sz="2700" dirty="0">
              <a:latin typeface="Cambria" panose="02040503050406030204" pitchFamily="18" charset="0"/>
            </a:endParaRPr>
          </a:p>
        </p:txBody>
      </p:sp>
      <p:sp>
        <p:nvSpPr>
          <p:cNvPr id="8" name="TextBox 7"/>
          <p:cNvSpPr txBox="1"/>
          <p:nvPr/>
        </p:nvSpPr>
        <p:spPr>
          <a:xfrm>
            <a:off x="280988" y="4586567"/>
            <a:ext cx="11630024" cy="1384995"/>
          </a:xfrm>
          <a:prstGeom prst="rect">
            <a:avLst/>
          </a:prstGeom>
          <a:noFill/>
        </p:spPr>
        <p:txBody>
          <a:bodyPr wrap="square" rtlCol="0">
            <a:spAutoFit/>
          </a:bodyPr>
          <a:lstStyle/>
          <a:p>
            <a:pPr algn="just"/>
            <a:r>
              <a:rPr lang="en-US" sz="2800" dirty="0">
                <a:solidFill>
                  <a:schemeClr val="accent6">
                    <a:lumMod val="20000"/>
                    <a:lumOff val="80000"/>
                  </a:schemeClr>
                </a:solidFill>
                <a:latin typeface="Cambria" panose="02040503050406030204" pitchFamily="18" charset="0"/>
              </a:rPr>
              <a:t>III. A linguist is a person who studies language in all its aspects. A person who knows several languages is a polyglot. A linguist is not necessarily a polyglot and a polyglot may not be a linguist.</a:t>
            </a:r>
            <a:endParaRPr lang="en-US" sz="2700" dirty="0">
              <a:solidFill>
                <a:schemeClr val="accent6">
                  <a:lumMod val="20000"/>
                  <a:lumOff val="80000"/>
                </a:schemeClr>
              </a:solidFill>
              <a:latin typeface="Cambria" panose="02040503050406030204" pitchFamily="18" charset="0"/>
            </a:endParaRPr>
          </a:p>
        </p:txBody>
      </p:sp>
    </p:spTree>
    <p:extLst>
      <p:ext uri="{BB962C8B-B14F-4D97-AF65-F5344CB8AC3E}">
        <p14:creationId xmlns:p14="http://schemas.microsoft.com/office/powerpoint/2010/main" val="824419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91464" y="353135"/>
            <a:ext cx="11630024" cy="4493538"/>
          </a:xfrm>
          <a:prstGeom prst="rect">
            <a:avLst/>
          </a:prstGeom>
          <a:noFill/>
        </p:spPr>
        <p:txBody>
          <a:bodyPr wrap="square" rtlCol="0">
            <a:spAutoFit/>
          </a:bodyPr>
          <a:lstStyle/>
          <a:p>
            <a:pPr algn="just"/>
            <a:r>
              <a:rPr lang="en-US" sz="2600" dirty="0">
                <a:latin typeface="Cambria" panose="02040503050406030204" pitchFamily="18" charset="0"/>
              </a:rPr>
              <a:t>IV. The total subject-matter of study, language or languages, may be examined from a historical angle. If the study deals with changes that occur in course of time, it is called diachronic linguistics (e.g. the history and development of Hindi); if the study deals with the description of language at a given point of time, it is called synchronic linguistics. The comparison of two or more diachronic descriptions is called comparative linguistics or </a:t>
            </a:r>
            <a:r>
              <a:rPr lang="en-US" sz="2600" dirty="0" smtClean="0">
                <a:latin typeface="Cambria" panose="02040503050406030204" pitchFamily="18" charset="0"/>
              </a:rPr>
              <a:t>historical comparative </a:t>
            </a:r>
            <a:r>
              <a:rPr lang="en-US" sz="2600" dirty="0">
                <a:latin typeface="Cambria" panose="02040503050406030204" pitchFamily="18" charset="0"/>
              </a:rPr>
              <a:t>linguistics (e.g. a comparative study of Dravidian l</a:t>
            </a:r>
            <a:r>
              <a:rPr lang="en-US" sz="2600" dirty="0" smtClean="0">
                <a:latin typeface="Cambria" panose="02040503050406030204" pitchFamily="18" charset="0"/>
              </a:rPr>
              <a:t>anguages</a:t>
            </a:r>
            <a:r>
              <a:rPr lang="en-US" sz="2600" dirty="0">
                <a:latin typeface="Cambria" panose="02040503050406030204" pitchFamily="18" charset="0"/>
              </a:rPr>
              <a:t>). The comparison of two or more synchronic descriptions is called contrastive linguistics (e.g., a contrastive study of the sound systems of modern Tamil and Hindi</a:t>
            </a:r>
            <a:r>
              <a:rPr lang="en-US" sz="2600" dirty="0" smtClean="0">
                <a:latin typeface="Cambria" panose="02040503050406030204" pitchFamily="18" charset="0"/>
              </a:rPr>
              <a:t>).</a:t>
            </a:r>
          </a:p>
          <a:p>
            <a:pPr algn="just"/>
            <a:r>
              <a:rPr lang="en-US" sz="2600" dirty="0" smtClean="0">
                <a:latin typeface="Cambria" panose="02040503050406030204" pitchFamily="18" charset="0"/>
              </a:rPr>
              <a:t> </a:t>
            </a:r>
            <a:r>
              <a:rPr lang="en-US" sz="2600" dirty="0">
                <a:latin typeface="Cambria" panose="02040503050406030204" pitchFamily="18" charset="0"/>
              </a:rPr>
              <a:t/>
            </a:r>
            <a:br>
              <a:rPr lang="en-US" sz="2600" dirty="0">
                <a:latin typeface="Cambria" panose="02040503050406030204" pitchFamily="18" charset="0"/>
              </a:rPr>
            </a:br>
            <a:endParaRPr lang="en-US" sz="2600" dirty="0">
              <a:latin typeface="Cambria" panose="02040503050406030204" pitchFamily="18" charset="0"/>
            </a:endParaRPr>
          </a:p>
        </p:txBody>
      </p:sp>
      <p:sp>
        <p:nvSpPr>
          <p:cNvPr id="9" name="TextBox 8"/>
          <p:cNvSpPr txBox="1"/>
          <p:nvPr/>
        </p:nvSpPr>
        <p:spPr>
          <a:xfrm>
            <a:off x="280988" y="3971672"/>
            <a:ext cx="11630024" cy="3339376"/>
          </a:xfrm>
          <a:prstGeom prst="rect">
            <a:avLst/>
          </a:prstGeom>
          <a:noFill/>
        </p:spPr>
        <p:txBody>
          <a:bodyPr wrap="square" rtlCol="0">
            <a:spAutoFit/>
          </a:bodyPr>
          <a:lstStyle/>
          <a:p>
            <a:pPr algn="just"/>
            <a:r>
              <a:rPr lang="en-US" sz="2600" dirty="0" smtClean="0">
                <a:latin typeface="Cambria" panose="02040503050406030204" pitchFamily="18" charset="0"/>
              </a:rPr>
              <a:t>V</a:t>
            </a:r>
            <a:r>
              <a:rPr lang="en-US" sz="2600" dirty="0">
                <a:latin typeface="Cambria" panose="02040503050406030204" pitchFamily="18" charset="0"/>
              </a:rPr>
              <a:t>. Language is an arbitrary system of articulated sounds made use of by human beings for communication and expression. Language has sounds, words, sentences, and meaning; all the different levels are studied. It is useful to set up different </a:t>
            </a:r>
            <a:r>
              <a:rPr lang="en-US" sz="2600" dirty="0" smtClean="0">
                <a:latin typeface="Cambria" panose="02040503050406030204" pitchFamily="18" charset="0"/>
              </a:rPr>
              <a:t>but </a:t>
            </a:r>
            <a:r>
              <a:rPr lang="en-US" sz="2600" dirty="0">
                <a:latin typeface="Cambria" panose="02040503050406030204" pitchFamily="18" charset="0"/>
              </a:rPr>
              <a:t>inter-related levels of analysis to describe the sounds, words, sentences and meanings of human languages. Linguists have set up phonological, morphological, lexical, syntactic and semantic levels of analysis.</a:t>
            </a:r>
          </a:p>
          <a:p>
            <a:r>
              <a:rPr lang="en-US" sz="2800" dirty="0">
                <a:latin typeface="Cambria" panose="02040503050406030204" pitchFamily="18" charset="0"/>
              </a:rPr>
              <a:t/>
            </a:r>
            <a:br>
              <a:rPr lang="en-US" sz="2800" dirty="0">
                <a:latin typeface="Cambria" panose="02040503050406030204" pitchFamily="18" charset="0"/>
              </a:rPr>
            </a:br>
            <a:endParaRPr lang="en-US" sz="2700" dirty="0">
              <a:latin typeface="Cambria" panose="02040503050406030204" pitchFamily="18" charset="0"/>
            </a:endParaRPr>
          </a:p>
        </p:txBody>
      </p:sp>
    </p:spTree>
    <p:extLst>
      <p:ext uri="{BB962C8B-B14F-4D97-AF65-F5344CB8AC3E}">
        <p14:creationId xmlns:p14="http://schemas.microsoft.com/office/powerpoint/2010/main" val="32962998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91464" y="353135"/>
            <a:ext cx="11630024" cy="954107"/>
          </a:xfrm>
          <a:prstGeom prst="rect">
            <a:avLst/>
          </a:prstGeom>
          <a:noFill/>
        </p:spPr>
        <p:txBody>
          <a:bodyPr wrap="square" rtlCol="0">
            <a:spAutoFit/>
          </a:bodyPr>
          <a:lstStyle/>
          <a:p>
            <a:pPr algn="just"/>
            <a:r>
              <a:rPr lang="en-US" sz="2800" dirty="0">
                <a:latin typeface="Cambria" panose="02040503050406030204" pitchFamily="18" charset="0"/>
              </a:rPr>
              <a:t>(</a:t>
            </a:r>
            <a:r>
              <a:rPr lang="en-US" sz="2800" dirty="0" err="1">
                <a:latin typeface="Cambria" panose="02040503050406030204" pitchFamily="18" charset="0"/>
              </a:rPr>
              <a:t>i</a:t>
            </a:r>
            <a:r>
              <a:rPr lang="en-US" sz="2800" dirty="0">
                <a:latin typeface="Cambria" panose="02040503050406030204" pitchFamily="18" charset="0"/>
              </a:rPr>
              <a:t>) Phonetics is the study of the articulation, transmission and reception of speech sounds.</a:t>
            </a:r>
            <a:endParaRPr lang="en-US" sz="2600" dirty="0">
              <a:latin typeface="Cambria" panose="02040503050406030204" pitchFamily="18" charset="0"/>
            </a:endParaRPr>
          </a:p>
        </p:txBody>
      </p:sp>
      <p:sp>
        <p:nvSpPr>
          <p:cNvPr id="7" name="TextBox 6"/>
          <p:cNvSpPr txBox="1"/>
          <p:nvPr/>
        </p:nvSpPr>
        <p:spPr>
          <a:xfrm>
            <a:off x="291464" y="1456511"/>
            <a:ext cx="11630024" cy="1815882"/>
          </a:xfrm>
          <a:prstGeom prst="rect">
            <a:avLst/>
          </a:prstGeom>
          <a:noFill/>
        </p:spPr>
        <p:txBody>
          <a:bodyPr wrap="square" rtlCol="0">
            <a:spAutoFit/>
          </a:bodyPr>
          <a:lstStyle/>
          <a:p>
            <a:pPr algn="just"/>
            <a:r>
              <a:rPr lang="en-US" sz="2800" dirty="0">
                <a:latin typeface="Cambria" panose="02040503050406030204" pitchFamily="18" charset="0"/>
              </a:rPr>
              <a:t>(ii) Phonology is the study of the organization of the units of the sounds of speech into syllables and other larger units. The phonology of a language is a description of the systems and patterns of sounds that occur in that language</a:t>
            </a:r>
            <a:r>
              <a:rPr lang="en-US" sz="2800" dirty="0" smtClean="0">
                <a:latin typeface="Cambria" panose="02040503050406030204" pitchFamily="18" charset="0"/>
              </a:rPr>
              <a:t>.</a:t>
            </a:r>
            <a:endParaRPr lang="en-US" sz="2600" dirty="0">
              <a:latin typeface="Cambria" panose="02040503050406030204" pitchFamily="18" charset="0"/>
            </a:endParaRPr>
          </a:p>
        </p:txBody>
      </p:sp>
      <p:sp>
        <p:nvSpPr>
          <p:cNvPr id="8" name="TextBox 7"/>
          <p:cNvSpPr txBox="1"/>
          <p:nvPr/>
        </p:nvSpPr>
        <p:spPr>
          <a:xfrm>
            <a:off x="291464" y="3199369"/>
            <a:ext cx="11630024" cy="523220"/>
          </a:xfrm>
          <a:prstGeom prst="rect">
            <a:avLst/>
          </a:prstGeom>
          <a:noFill/>
        </p:spPr>
        <p:txBody>
          <a:bodyPr wrap="square" rtlCol="0">
            <a:spAutoFit/>
          </a:bodyPr>
          <a:lstStyle/>
          <a:p>
            <a:r>
              <a:rPr lang="en-US" sz="2800" dirty="0">
                <a:latin typeface="Cambria" panose="02040503050406030204" pitchFamily="18" charset="0"/>
              </a:rPr>
              <a:t>(iii) Morphology </a:t>
            </a:r>
            <a:r>
              <a:rPr lang="en-US" sz="2800" i="1" dirty="0">
                <a:latin typeface="Cambria" panose="02040503050406030204" pitchFamily="18" charset="0"/>
              </a:rPr>
              <a:t>is the study of words</a:t>
            </a:r>
            <a:r>
              <a:rPr lang="en-US" sz="2800" i="1" dirty="0" smtClean="0">
                <a:latin typeface="Cambria" panose="02040503050406030204" pitchFamily="18" charset="0"/>
              </a:rPr>
              <a:t>.</a:t>
            </a:r>
            <a:endParaRPr lang="en-US" sz="2800" dirty="0">
              <a:latin typeface="Cambria" panose="02040503050406030204" pitchFamily="18" charset="0"/>
            </a:endParaRPr>
          </a:p>
        </p:txBody>
      </p:sp>
      <p:sp>
        <p:nvSpPr>
          <p:cNvPr id="10" name="TextBox 9"/>
          <p:cNvSpPr txBox="1"/>
          <p:nvPr/>
        </p:nvSpPr>
        <p:spPr>
          <a:xfrm>
            <a:off x="291464" y="3803084"/>
            <a:ext cx="11630024" cy="954107"/>
          </a:xfrm>
          <a:prstGeom prst="rect">
            <a:avLst/>
          </a:prstGeom>
          <a:noFill/>
        </p:spPr>
        <p:txBody>
          <a:bodyPr wrap="square" rtlCol="0">
            <a:spAutoFit/>
          </a:bodyPr>
          <a:lstStyle/>
          <a:p>
            <a:r>
              <a:rPr lang="en-US" sz="2800" dirty="0" smtClean="0">
                <a:latin typeface="Cambria" panose="02040503050406030204" pitchFamily="18" charset="0"/>
              </a:rPr>
              <a:t>(</a:t>
            </a:r>
            <a:r>
              <a:rPr lang="en-US" sz="2800" dirty="0">
                <a:latin typeface="Cambria" panose="02040503050406030204" pitchFamily="18" charset="0"/>
              </a:rPr>
              <a:t>iv) Syntax deals with the combination of words into phrases, clauses and sentences</a:t>
            </a:r>
            <a:r>
              <a:rPr lang="en-US" sz="2800" dirty="0" smtClean="0">
                <a:latin typeface="Cambria" panose="02040503050406030204" pitchFamily="18" charset="0"/>
              </a:rPr>
              <a:t>.</a:t>
            </a:r>
            <a:endParaRPr lang="en-US" sz="2800" dirty="0">
              <a:latin typeface="Cambria" panose="02040503050406030204" pitchFamily="18" charset="0"/>
            </a:endParaRPr>
          </a:p>
        </p:txBody>
      </p:sp>
      <p:sp>
        <p:nvSpPr>
          <p:cNvPr id="11" name="TextBox 10"/>
          <p:cNvSpPr txBox="1"/>
          <p:nvPr/>
        </p:nvSpPr>
        <p:spPr>
          <a:xfrm>
            <a:off x="280988" y="4828542"/>
            <a:ext cx="11630024" cy="1384995"/>
          </a:xfrm>
          <a:prstGeom prst="rect">
            <a:avLst/>
          </a:prstGeom>
          <a:noFill/>
        </p:spPr>
        <p:txBody>
          <a:bodyPr wrap="square" rtlCol="0">
            <a:spAutoFit/>
          </a:bodyPr>
          <a:lstStyle/>
          <a:p>
            <a:r>
              <a:rPr lang="en-US" sz="2800" dirty="0" smtClean="0">
                <a:latin typeface="Cambria" panose="02040503050406030204" pitchFamily="18" charset="0"/>
              </a:rPr>
              <a:t>(</a:t>
            </a:r>
            <a:r>
              <a:rPr lang="en-US" sz="2800" dirty="0">
                <a:latin typeface="Cambria" panose="02040503050406030204" pitchFamily="18" charset="0"/>
              </a:rPr>
              <a:t>v) Semantics is concerned with the study of meaning in all its aspects</a:t>
            </a:r>
            <a:r>
              <a:rPr lang="en-US" sz="2800" dirty="0" smtClean="0">
                <a:latin typeface="Cambria" panose="02040503050406030204" pitchFamily="18" charset="0"/>
              </a:rPr>
              <a:t>.</a:t>
            </a:r>
            <a:r>
              <a:rPr lang="en-US" sz="2800" dirty="0">
                <a:latin typeface="Cambria" panose="02040503050406030204" pitchFamily="18" charset="0"/>
              </a:rPr>
              <a:t> The term grammar is sometimes used to refer to morphology and syntax, some linguists use it to refer to the entire language</a:t>
            </a:r>
            <a:r>
              <a:rPr lang="en-US" sz="2800" dirty="0" smtClean="0">
                <a:latin typeface="Cambria" panose="02040503050406030204" pitchFamily="18" charset="0"/>
              </a:rPr>
              <a:t>.</a:t>
            </a:r>
            <a:endParaRPr lang="en-US" sz="2600" dirty="0">
              <a:latin typeface="Cambria" panose="02040503050406030204" pitchFamily="18" charset="0"/>
            </a:endParaRPr>
          </a:p>
        </p:txBody>
      </p:sp>
    </p:spTree>
    <p:extLst>
      <p:ext uri="{BB962C8B-B14F-4D97-AF65-F5344CB8AC3E}">
        <p14:creationId xmlns:p14="http://schemas.microsoft.com/office/powerpoint/2010/main" val="2357198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91464" y="353135"/>
            <a:ext cx="11630024" cy="954107"/>
          </a:xfrm>
          <a:prstGeom prst="rect">
            <a:avLst/>
          </a:prstGeom>
          <a:noFill/>
        </p:spPr>
        <p:txBody>
          <a:bodyPr wrap="square" rtlCol="0">
            <a:spAutoFit/>
          </a:bodyPr>
          <a:lstStyle/>
          <a:p>
            <a:r>
              <a:rPr lang="en-US" sz="2800" dirty="0">
                <a:latin typeface="Cambria" panose="02040503050406030204" pitchFamily="18" charset="0"/>
              </a:rPr>
              <a:t>(vi) Graphology is the study of all the conventions used in representing speech in writing</a:t>
            </a:r>
            <a:r>
              <a:rPr lang="en-US" sz="2800" dirty="0" smtClean="0">
                <a:latin typeface="Cambria" panose="02040503050406030204" pitchFamily="18" charset="0"/>
              </a:rPr>
              <a:t>.</a:t>
            </a:r>
            <a:endParaRPr lang="en-US" sz="2800" dirty="0">
              <a:latin typeface="Cambria" panose="02040503050406030204" pitchFamily="18" charset="0"/>
            </a:endParaRPr>
          </a:p>
        </p:txBody>
      </p:sp>
      <p:sp>
        <p:nvSpPr>
          <p:cNvPr id="9" name="TextBox 8"/>
          <p:cNvSpPr txBox="1"/>
          <p:nvPr/>
        </p:nvSpPr>
        <p:spPr>
          <a:xfrm>
            <a:off x="280988" y="1307242"/>
            <a:ext cx="11630024" cy="954107"/>
          </a:xfrm>
          <a:prstGeom prst="rect">
            <a:avLst/>
          </a:prstGeom>
          <a:noFill/>
        </p:spPr>
        <p:txBody>
          <a:bodyPr wrap="square" rtlCol="0">
            <a:spAutoFit/>
          </a:bodyPr>
          <a:lstStyle/>
          <a:p>
            <a:r>
              <a:rPr lang="en-US" sz="2800" dirty="0" smtClean="0">
                <a:latin typeface="Cambria" panose="02040503050406030204" pitchFamily="18" charset="0"/>
              </a:rPr>
              <a:t>(</a:t>
            </a:r>
            <a:r>
              <a:rPr lang="en-US" sz="2800" dirty="0">
                <a:latin typeface="Cambria" panose="02040503050406030204" pitchFamily="18" charset="0"/>
              </a:rPr>
              <a:t>vii) Lexicology is the study of lexical items and their </a:t>
            </a:r>
            <a:r>
              <a:rPr lang="en-US" sz="2800" dirty="0" err="1">
                <a:latin typeface="Cambria" panose="02040503050406030204" pitchFamily="18" charset="0"/>
              </a:rPr>
              <a:t>collocational</a:t>
            </a:r>
            <a:r>
              <a:rPr lang="en-US" sz="2800" dirty="0">
                <a:latin typeface="Cambria" panose="02040503050406030204" pitchFamily="18" charset="0"/>
              </a:rPr>
              <a:t> relations</a:t>
            </a:r>
            <a:r>
              <a:rPr lang="en-US" sz="2800" dirty="0" smtClean="0">
                <a:latin typeface="Cambria" panose="02040503050406030204" pitchFamily="18" charset="0"/>
              </a:rPr>
              <a:t>.</a:t>
            </a:r>
            <a:endParaRPr lang="en-US" sz="2600" dirty="0">
              <a:latin typeface="Cambria" panose="02040503050406030204" pitchFamily="18" charset="0"/>
            </a:endParaRPr>
          </a:p>
        </p:txBody>
      </p:sp>
      <p:sp>
        <p:nvSpPr>
          <p:cNvPr id="12" name="TextBox 11"/>
          <p:cNvSpPr txBox="1"/>
          <p:nvPr/>
        </p:nvSpPr>
        <p:spPr>
          <a:xfrm>
            <a:off x="291464" y="2354718"/>
            <a:ext cx="11630024" cy="3108543"/>
          </a:xfrm>
          <a:prstGeom prst="rect">
            <a:avLst/>
          </a:prstGeom>
          <a:noFill/>
        </p:spPr>
        <p:txBody>
          <a:bodyPr wrap="square" rtlCol="0">
            <a:spAutoFit/>
          </a:bodyPr>
          <a:lstStyle/>
          <a:p>
            <a:pPr algn="just"/>
            <a:r>
              <a:rPr lang="en-US" sz="2800" dirty="0" smtClean="0">
                <a:latin typeface="Cambria" panose="02040503050406030204" pitchFamily="18" charset="0"/>
              </a:rPr>
              <a:t>Some </a:t>
            </a:r>
            <a:r>
              <a:rPr lang="en-US" sz="2800" dirty="0">
                <a:latin typeface="Cambria" panose="02040503050406030204" pitchFamily="18" charset="0"/>
              </a:rPr>
              <a:t>linguists make a distinction between </a:t>
            </a:r>
            <a:r>
              <a:rPr lang="en-US" sz="2800" dirty="0" err="1">
                <a:latin typeface="Cambria" panose="02040503050406030204" pitchFamily="18" charset="0"/>
              </a:rPr>
              <a:t>microlinguistics</a:t>
            </a:r>
            <a:r>
              <a:rPr lang="en-US" sz="2800" dirty="0">
                <a:latin typeface="Cambria" panose="02040503050406030204" pitchFamily="18" charset="0"/>
              </a:rPr>
              <a:t> and </a:t>
            </a:r>
            <a:r>
              <a:rPr lang="en-US" sz="2800" dirty="0" err="1">
                <a:latin typeface="Cambria" panose="02040503050406030204" pitchFamily="18" charset="0"/>
              </a:rPr>
              <a:t>macrolinguistics</a:t>
            </a:r>
            <a:r>
              <a:rPr lang="en-US" sz="2800" dirty="0">
                <a:latin typeface="Cambria" panose="02040503050406030204" pitchFamily="18" charset="0"/>
              </a:rPr>
              <a:t>. The former refers to a narrower and the latter to a much broader view of the scope of linguistics. According to the </a:t>
            </a:r>
            <a:r>
              <a:rPr lang="en-US" sz="2800" dirty="0" err="1">
                <a:latin typeface="Cambria" panose="02040503050406030204" pitchFamily="18" charset="0"/>
              </a:rPr>
              <a:t>microlinguistics</a:t>
            </a:r>
            <a:r>
              <a:rPr lang="en-US" sz="2800" dirty="0">
                <a:latin typeface="Cambria" panose="02040503050406030204" pitchFamily="18" charset="0"/>
              </a:rPr>
              <a:t> view, languages should be </a:t>
            </a:r>
            <a:r>
              <a:rPr lang="en-US" sz="2800" dirty="0" err="1">
                <a:latin typeface="Cambria" panose="02040503050406030204" pitchFamily="18" charset="0"/>
              </a:rPr>
              <a:t>analysed</a:t>
            </a:r>
            <a:r>
              <a:rPr lang="en-US" sz="2800" dirty="0">
                <a:latin typeface="Cambria" panose="02040503050406030204" pitchFamily="18" charset="0"/>
              </a:rPr>
              <a:t> for their own sake without any reference to their social function, to the manner in which they are acquired by human beings, and to the literary or communicative function of language. </a:t>
            </a:r>
            <a:r>
              <a:rPr lang="en-US" sz="2800" dirty="0" err="1">
                <a:latin typeface="Cambria" panose="02040503050406030204" pitchFamily="18" charset="0"/>
              </a:rPr>
              <a:t>Macrolinguistics</a:t>
            </a:r>
            <a:r>
              <a:rPr lang="en-US" sz="2800" dirty="0">
                <a:latin typeface="Cambria" panose="02040503050406030204" pitchFamily="18" charset="0"/>
              </a:rPr>
              <a:t> embraces all these aspects of language.</a:t>
            </a:r>
            <a:endParaRPr lang="en-US" sz="2600" dirty="0">
              <a:latin typeface="Cambria" panose="02040503050406030204" pitchFamily="18" charset="0"/>
            </a:endParaRPr>
          </a:p>
        </p:txBody>
      </p:sp>
    </p:spTree>
    <p:extLst>
      <p:ext uri="{BB962C8B-B14F-4D97-AF65-F5344CB8AC3E}">
        <p14:creationId xmlns:p14="http://schemas.microsoft.com/office/powerpoint/2010/main" val="1271466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14178922"/>
              </p:ext>
            </p:extLst>
          </p:nvPr>
        </p:nvGraphicFramePr>
        <p:xfrm>
          <a:off x="1572768" y="512064"/>
          <a:ext cx="8802623" cy="5827776"/>
        </p:xfrm>
        <a:graphic>
          <a:graphicData uri="http://schemas.openxmlformats.org/drawingml/2006/table">
            <a:tbl>
              <a:tblPr firstRow="1" firstCol="1" bandRow="1"/>
              <a:tblGrid>
                <a:gridCol w="2223244"/>
                <a:gridCol w="1010113"/>
                <a:gridCol w="1173914"/>
                <a:gridCol w="1187564"/>
                <a:gridCol w="791710"/>
                <a:gridCol w="2416078"/>
              </a:tblGrid>
              <a:tr h="660242">
                <a:tc rowSpan="2">
                  <a:txBody>
                    <a:bodyPr/>
                    <a:lstStyle/>
                    <a:p>
                      <a:pPr marL="0" marR="0">
                        <a:lnSpc>
                          <a:spcPct val="107000"/>
                        </a:lnSpc>
                        <a:spcBef>
                          <a:spcPts val="0"/>
                        </a:spcBef>
                        <a:spcAft>
                          <a:spcPts val="0"/>
                        </a:spcAft>
                      </a:pP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Psycholinguistics, </a:t>
                      </a:r>
                    </a:p>
                    <a:p>
                      <a:pPr marL="0" marR="0">
                        <a:lnSpc>
                          <a:spcPct val="107000"/>
                        </a:lnSpc>
                        <a:spcBef>
                          <a:spcPts val="0"/>
                        </a:spcBef>
                        <a:spcAft>
                          <a:spcPts val="0"/>
                        </a:spcAft>
                      </a:pP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Language </a:t>
                      </a:r>
                      <a:r>
                        <a:rPr lang="en-US" sz="1500" dirty="0">
                          <a:effectLst/>
                          <a:latin typeface="Cambria" panose="02040503050406030204" pitchFamily="18" charset="0"/>
                          <a:ea typeface="Calibri" panose="020F0502020204030204" pitchFamily="34" charset="0"/>
                          <a:cs typeface="Times New Roman" panose="02020603050405020304" pitchFamily="18" charset="0"/>
                        </a:rPr>
                        <a:t>and </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Mind, </a:t>
                      </a:r>
                    </a:p>
                    <a:p>
                      <a:pPr marL="0" marR="0">
                        <a:lnSpc>
                          <a:spcPct val="107000"/>
                        </a:lnSpc>
                        <a:spcBef>
                          <a:spcPts val="0"/>
                        </a:spcBef>
                        <a:spcAft>
                          <a:spcPts val="0"/>
                        </a:spcAft>
                      </a:pP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Logic </a:t>
                      </a:r>
                      <a:r>
                        <a:rPr lang="en-US" sz="1500" dirty="0">
                          <a:effectLst/>
                          <a:latin typeface="Cambria" panose="02040503050406030204" pitchFamily="18" charset="0"/>
                          <a:ea typeface="Calibri" panose="020F0502020204030204" pitchFamily="34" charset="0"/>
                          <a:cs typeface="Times New Roman" panose="02020603050405020304" pitchFamily="18" charset="0"/>
                        </a:rPr>
                        <a:t>and </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Language, </a:t>
                      </a:r>
                      <a:r>
                        <a:rPr lang="en-US" sz="1500" dirty="0">
                          <a:effectLst/>
                          <a:latin typeface="Cambria" panose="02040503050406030204" pitchFamily="18" charset="0"/>
                          <a:ea typeface="Calibri" panose="020F0502020204030204" pitchFamily="34" charset="0"/>
                          <a:cs typeface="Times New Roman" panose="02020603050405020304" pitchFamily="18" charset="0"/>
                        </a:rPr>
                        <a:t>Language Acquisition</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Communication and </a:t>
                      </a:r>
                      <a:r>
                        <a:rPr lang="en-US" sz="1500" dirty="0" err="1">
                          <a:effectLst/>
                          <a:latin typeface="Cambria" panose="02040503050406030204" pitchFamily="18" charset="0"/>
                          <a:ea typeface="Calibri" panose="020F0502020204030204" pitchFamily="34" charset="0"/>
                          <a:cs typeface="Times New Roman" panose="02020603050405020304" pitchFamily="18" charset="0"/>
                        </a:rPr>
                        <a:t>Communicology</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67961" marR="67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nSpc>
                          <a:spcPct val="107000"/>
                        </a:lnSpc>
                        <a:spcBef>
                          <a:spcPts val="0"/>
                        </a:spcBef>
                        <a:spcAft>
                          <a:spcPts val="0"/>
                        </a:spcAft>
                      </a:pPr>
                      <a:r>
                        <a:rPr lang="en-US" sz="1500">
                          <a:effectLst/>
                          <a:latin typeface="Cambria" panose="02040503050406030204" pitchFamily="18" charset="0"/>
                          <a:ea typeface="Calibri" panose="020F0502020204030204" pitchFamily="34" charset="0"/>
                          <a:cs typeface="Times New Roman" panose="02020603050405020304" pitchFamily="18" charset="0"/>
                        </a:rPr>
                        <a:t>Historical and Comparative Linguistics (Philology)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874">
                <a:tc vMerge="1">
                  <a:txBody>
                    <a:bodyPr/>
                    <a:lstStyle/>
                    <a:p>
                      <a:endParaRPr lang="en-US"/>
                    </a:p>
                  </a:txBody>
                  <a:tcPr/>
                </a:tc>
                <a:tc gridSpan="4">
                  <a:txBody>
                    <a:bodyPr/>
                    <a:lstStyle/>
                    <a:p>
                      <a:pPr marL="0" marR="0" algn="ctr">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Ethno-linguistics</a:t>
                      </a:r>
                    </a:p>
                  </a:txBody>
                  <a:tcPr marL="67961" marR="67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r h="417533">
                <a:tc rowSpan="6">
                  <a:txBody>
                    <a:bodyPr/>
                    <a:lstStyle/>
                    <a:p>
                      <a:pPr marL="0" marR="0">
                        <a:lnSpc>
                          <a:spcPct val="107000"/>
                        </a:lnSpc>
                        <a:spcBef>
                          <a:spcPts val="0"/>
                        </a:spcBef>
                        <a:spcAft>
                          <a:spcPts val="0"/>
                        </a:spcAft>
                      </a:pP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Sociolinguistics,</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err="1" smtClean="0">
                          <a:effectLst/>
                          <a:latin typeface="Cambria" panose="02040503050406030204" pitchFamily="18" charset="0"/>
                          <a:ea typeface="Calibri" panose="020F0502020204030204" pitchFamily="34" charset="0"/>
                          <a:cs typeface="Times New Roman" panose="02020603050405020304" pitchFamily="18" charset="0"/>
                        </a:rPr>
                        <a:t>Bilngualism</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Language </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Planning,</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Minority </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Languages,</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Language and </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Sex,</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Pidgins and </a:t>
                      </a:r>
                      <a:r>
                        <a:rPr lang="en-US" sz="1500" dirty="0" smtClean="0">
                          <a:effectLst/>
                          <a:latin typeface="Cambria" panose="02040503050406030204" pitchFamily="18" charset="0"/>
                          <a:ea typeface="Calibri" panose="020F0502020204030204" pitchFamily="34" charset="0"/>
                          <a:cs typeface="Times New Roman" panose="02020603050405020304" pitchFamily="18" charset="0"/>
                        </a:rPr>
                        <a:t>Creoles,</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Language and Society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Phonetics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7000"/>
                        </a:lnSpc>
                        <a:spcBef>
                          <a:spcPts val="0"/>
                        </a:spcBef>
                        <a:spcAft>
                          <a:spcPts val="0"/>
                        </a:spcAft>
                      </a:pPr>
                      <a:r>
                        <a:rPr lang="en-US" sz="1500" b="1" dirty="0">
                          <a:effectLst/>
                          <a:latin typeface="Cambria" panose="02040503050406030204" pitchFamily="18" charset="0"/>
                          <a:ea typeface="Calibri" panose="020F0502020204030204" pitchFamily="34" charset="0"/>
                          <a:cs typeface="Times New Roman" panose="02020603050405020304" pitchFamily="18" charset="0"/>
                        </a:rPr>
                        <a:t>Descriptive Linguistics</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67961" marR="67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nSpc>
                          <a:spcPct val="107000"/>
                        </a:lnSpc>
                        <a:spcBef>
                          <a:spcPts val="0"/>
                        </a:spcBef>
                        <a:spcAft>
                          <a:spcPts val="0"/>
                        </a:spcAft>
                      </a:pPr>
                      <a:r>
                        <a:rPr lang="en-US" sz="1500">
                          <a:effectLst/>
                          <a:latin typeface="Cambria" panose="02040503050406030204" pitchFamily="18" charset="0"/>
                          <a:ea typeface="Calibri" panose="020F0502020204030204" pitchFamily="34" charset="0"/>
                          <a:cs typeface="Times New Roman" panose="02020603050405020304" pitchFamily="18" charset="0"/>
                        </a:rPr>
                        <a:t>Translation and Interpretation</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56">
                <a:tc vMerge="1">
                  <a:txBody>
                    <a:bodyPr/>
                    <a:lstStyle/>
                    <a:p>
                      <a:endParaRPr lang="en-US"/>
                    </a:p>
                  </a:txBody>
                  <a:tcPr/>
                </a:tc>
                <a:tc vMerge="1">
                  <a:txBody>
                    <a:bodyPr/>
                    <a:lstStyle/>
                    <a:p>
                      <a:endParaRPr lang="en-US"/>
                    </a:p>
                  </a:txBody>
                  <a:tcPr/>
                </a:tc>
                <a:tc rowSpan="5">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Phonology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Grammar</a:t>
                      </a:r>
                    </a:p>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Morphology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nSpc>
                          <a:spcPct val="107000"/>
                        </a:lnSpc>
                        <a:spcBef>
                          <a:spcPts val="0"/>
                        </a:spcBef>
                        <a:spcAft>
                          <a:spcPts val="0"/>
                        </a:spcAft>
                      </a:pPr>
                      <a:r>
                        <a:rPr lang="en-US" sz="1500">
                          <a:effectLst/>
                          <a:latin typeface="Cambria" panose="02040503050406030204" pitchFamily="18" charset="0"/>
                          <a:ea typeface="Calibri" panose="020F0502020204030204" pitchFamily="34" charset="0"/>
                          <a:cs typeface="Times New Roman" panose="02020603050405020304" pitchFamily="18" charset="0"/>
                        </a:rPr>
                        <a:t>Syntax</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1753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Dialectology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6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nSpc>
                          <a:spcPct val="107000"/>
                        </a:lnSpc>
                        <a:spcBef>
                          <a:spcPts val="0"/>
                        </a:spcBef>
                        <a:spcAft>
                          <a:spcPts val="0"/>
                        </a:spcAft>
                      </a:pPr>
                      <a:r>
                        <a:rPr lang="en-US" sz="1500">
                          <a:effectLst/>
                          <a:latin typeface="Cambria" panose="02040503050406030204" pitchFamily="18" charset="0"/>
                          <a:ea typeface="Calibri" panose="020F0502020204030204" pitchFamily="34" charset="0"/>
                          <a:cs typeface="Times New Roman" panose="02020603050405020304" pitchFamily="18" charset="0"/>
                        </a:rPr>
                        <a:t>Semantics </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36">
                <a:tc vMerge="1">
                  <a:txBody>
                    <a:bodyPr/>
                    <a:lstStyle/>
                    <a:p>
                      <a:endParaRPr lang="en-US"/>
                    </a:p>
                  </a:txBody>
                  <a:tcPr/>
                </a:tc>
                <a:tc vMerge="1">
                  <a:txBody>
                    <a:bodyPr/>
                    <a:lstStyle/>
                    <a:p>
                      <a:endParaRPr lang="en-US"/>
                    </a:p>
                  </a:txBody>
                  <a:tcPr/>
                </a:tc>
                <a:tc vMerge="1">
                  <a:txBody>
                    <a:bodyPr/>
                    <a:lstStyle/>
                    <a:p>
                      <a:endParaRPr lang="en-US"/>
                    </a:p>
                  </a:txBody>
                  <a:tcPr/>
                </a:tc>
                <a:tc rowSpan="2" gridSpan="2">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Lexicology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vMerge="1">
                  <a:txBody>
                    <a:bodyPr/>
                    <a:lstStyle/>
                    <a:p>
                      <a:endParaRPr lang="en-US"/>
                    </a:p>
                  </a:txBody>
                  <a:tcPr/>
                </a:tc>
              </a:tr>
              <a:tr h="541963">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Semiotics/Semiology</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296">
                <a:tc rowSpan="2">
                  <a:txBody>
                    <a:bodyPr/>
                    <a:lstStyle/>
                    <a:p>
                      <a:pPr marL="0" marR="0">
                        <a:lnSpc>
                          <a:spcPct val="107000"/>
                        </a:lnSpc>
                        <a:spcBef>
                          <a:spcPts val="0"/>
                        </a:spcBef>
                        <a:spcAft>
                          <a:spcPts val="0"/>
                        </a:spcAft>
                      </a:pPr>
                      <a:r>
                        <a:rPr lang="en-US" sz="1500">
                          <a:effectLst/>
                          <a:latin typeface="Cambria" panose="020405030504060302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500">
                          <a:effectLst/>
                          <a:latin typeface="Cambria" panose="02040503050406030204" pitchFamily="18" charset="0"/>
                          <a:ea typeface="Calibri" panose="020F0502020204030204" pitchFamily="34" charset="0"/>
                          <a:cs typeface="Times New Roman" panose="02020603050405020304" pitchFamily="18" charset="0"/>
                        </a:rPr>
                        <a:t>Anthropological Linguistics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gridSpan="4">
                  <a:txBody>
                    <a:bodyPr/>
                    <a:lstStyle/>
                    <a:p>
                      <a:pPr marL="0" marR="0" algn="ctr">
                        <a:lnSpc>
                          <a:spcPct val="107000"/>
                        </a:lnSpc>
                        <a:spcBef>
                          <a:spcPts val="0"/>
                        </a:spcBef>
                        <a:spcAft>
                          <a:spcPts val="0"/>
                        </a:spcAft>
                      </a:pPr>
                      <a:r>
                        <a:rPr lang="en-US" sz="1500" dirty="0" err="1">
                          <a:effectLst/>
                          <a:latin typeface="Cambria" panose="02040503050406030204" pitchFamily="18" charset="0"/>
                          <a:ea typeface="Calibri" panose="020F0502020204030204" pitchFamily="34" charset="0"/>
                          <a:cs typeface="Times New Roman" panose="02020603050405020304" pitchFamily="18" charset="0"/>
                        </a:rPr>
                        <a:t>Neurolonguistics</a:t>
                      </a:r>
                      <a:r>
                        <a:rPr lang="en-US" sz="1500" dirty="0">
                          <a:effectLst/>
                          <a:latin typeface="Cambria" panose="02040503050406030204" pitchFamily="18" charset="0"/>
                          <a:ea typeface="Calibri" panose="020F0502020204030204" pitchFamily="34" charset="0"/>
                          <a:cs typeface="Times New Roman" panose="02020603050405020304" pitchFamily="18" charset="0"/>
                        </a:rPr>
                        <a:t>,</a:t>
                      </a:r>
                    </a:p>
                    <a:p>
                      <a:pPr marL="0" marR="0" algn="ctr">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Speech Pathology,</a:t>
                      </a:r>
                    </a:p>
                    <a:p>
                      <a:pPr marL="0" marR="0" algn="ctr">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Deviant Language</a:t>
                      </a:r>
                    </a:p>
                    <a:p>
                      <a:pPr marL="0" marR="0" algn="ctr">
                        <a:lnSpc>
                          <a:spcPct val="107000"/>
                        </a:lnSpc>
                        <a:spcBef>
                          <a:spcPts val="0"/>
                        </a:spcBef>
                        <a:spcAft>
                          <a:spcPts val="0"/>
                        </a:spcAft>
                      </a:pPr>
                      <a:r>
                        <a:rPr lang="en-US" sz="1500" dirty="0" err="1">
                          <a:effectLst/>
                          <a:latin typeface="Cambria" panose="02040503050406030204" pitchFamily="18" charset="0"/>
                          <a:ea typeface="Calibri" panose="020F0502020204030204" pitchFamily="34" charset="0"/>
                          <a:cs typeface="Times New Roman" panose="02020603050405020304" pitchFamily="18" charset="0"/>
                        </a:rPr>
                        <a:t>Behaviour</a:t>
                      </a:r>
                      <a:r>
                        <a:rPr lang="en-US" sz="1500" dirty="0">
                          <a:effectLst/>
                          <a:latin typeface="Cambria" panose="02040503050406030204" pitchFamily="18" charset="0"/>
                          <a:ea typeface="Calibri" panose="020F0502020204030204" pitchFamily="34" charset="0"/>
                          <a:cs typeface="Times New Roman" panose="02020603050405020304" pitchFamily="18" charset="0"/>
                        </a:rPr>
                        <a:t> etc.</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hMerge="1">
                  <a:txBody>
                    <a:bodyPr/>
                    <a:lstStyle/>
                    <a:p>
                      <a:endParaRPr lang="en-US"/>
                    </a:p>
                  </a:txBody>
                  <a:tcPr/>
                </a:tc>
                <a:tc rowSpan="6" hMerge="1">
                  <a:txBody>
                    <a:bodyPr/>
                    <a:lstStyle/>
                    <a:p>
                      <a:endParaRPr lang="en-US"/>
                    </a:p>
                  </a:txBody>
                  <a:tcPr/>
                </a:tc>
                <a:tc rowSpan="6" h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Pragmatics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997">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500" dirty="0" err="1">
                          <a:effectLst/>
                          <a:latin typeface="Cambria" panose="02040503050406030204" pitchFamily="18" charset="0"/>
                          <a:ea typeface="Calibri" panose="020F0502020204030204" pitchFamily="34" charset="0"/>
                          <a:cs typeface="Times New Roman" panose="02020603050405020304" pitchFamily="18" charset="0"/>
                        </a:rPr>
                        <a:t>Graphalogy</a:t>
                      </a:r>
                      <a:endParaRPr lang="en-US" sz="1500" dirty="0">
                        <a:effectLst/>
                        <a:latin typeface="Cambria" panose="02040503050406030204" pitchFamily="18" charset="0"/>
                        <a:ea typeface="Calibri" panose="020F0502020204030204" pitchFamily="34" charset="0"/>
                        <a:cs typeface="Times New Roman" panose="02020603050405020304" pitchFamily="18" charset="0"/>
                      </a:endParaRP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189">
                <a:tc rowSpan="4">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Mathematical Linguistics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Language Teaching and Learning</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095">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Contrastive Linguistics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41">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Error Analysis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421">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500" dirty="0">
                          <a:effectLst/>
                          <a:latin typeface="Cambria" panose="02040503050406030204" pitchFamily="18" charset="0"/>
                          <a:ea typeface="Calibri" panose="020F0502020204030204" pitchFamily="34" charset="0"/>
                          <a:cs typeface="Times New Roman" panose="02020603050405020304" pitchFamily="18" charset="0"/>
                        </a:rPr>
                        <a:t>Stylistics and Discourse Analysis</a:t>
                      </a:r>
                    </a:p>
                  </a:txBody>
                  <a:tcPr marL="67961" marR="67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027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685453" y="768993"/>
            <a:ext cx="7644331" cy="523220"/>
          </a:xfrm>
          <a:prstGeom prst="rect">
            <a:avLst/>
          </a:prstGeom>
          <a:noFill/>
        </p:spPr>
        <p:txBody>
          <a:bodyPr wrap="square" rtlCol="0">
            <a:spAutoFit/>
          </a:bodyPr>
          <a:lstStyle/>
          <a:p>
            <a:r>
              <a:rPr lang="en-US" sz="2800" dirty="0" smtClean="0">
                <a:latin typeface="Cambria" panose="02040503050406030204" pitchFamily="18" charset="0"/>
              </a:rPr>
              <a:t>System of contextual meaning– Pragmatics</a:t>
            </a:r>
            <a:endParaRPr lang="en-US" sz="2800" dirty="0">
              <a:latin typeface="Cambria" panose="02040503050406030204" pitchFamily="18" charset="0"/>
            </a:endParaRPr>
          </a:p>
        </p:txBody>
      </p:sp>
      <p:sp>
        <p:nvSpPr>
          <p:cNvPr id="15" name="TextBox 14"/>
          <p:cNvSpPr txBox="1"/>
          <p:nvPr/>
        </p:nvSpPr>
        <p:spPr>
          <a:xfrm>
            <a:off x="837854" y="1537986"/>
            <a:ext cx="2305396" cy="523220"/>
          </a:xfrm>
          <a:prstGeom prst="rect">
            <a:avLst/>
          </a:prstGeom>
          <a:noFill/>
        </p:spPr>
        <p:txBody>
          <a:bodyPr wrap="square" rtlCol="0">
            <a:spAutoFit/>
          </a:bodyPr>
          <a:lstStyle/>
          <a:p>
            <a:r>
              <a:rPr lang="en-US" sz="2800" dirty="0" smtClean="0">
                <a:latin typeface="Cambria" panose="02040503050406030204" pitchFamily="18" charset="0"/>
              </a:rPr>
              <a:t>I will see you.</a:t>
            </a:r>
            <a:endParaRPr lang="en-US" sz="2800" dirty="0">
              <a:latin typeface="Cambria" panose="02040503050406030204" pitchFamily="18" charset="0"/>
            </a:endParaRPr>
          </a:p>
        </p:txBody>
      </p:sp>
      <p:sp>
        <p:nvSpPr>
          <p:cNvPr id="16" name="TextBox 15"/>
          <p:cNvSpPr txBox="1"/>
          <p:nvPr/>
        </p:nvSpPr>
        <p:spPr>
          <a:xfrm>
            <a:off x="3000376" y="1537986"/>
            <a:ext cx="2162522" cy="523220"/>
          </a:xfrm>
          <a:prstGeom prst="rect">
            <a:avLst/>
          </a:prstGeom>
          <a:noFill/>
        </p:spPr>
        <p:txBody>
          <a:bodyPr wrap="square" rtlCol="0">
            <a:spAutoFit/>
          </a:bodyPr>
          <a:lstStyle/>
          <a:p>
            <a:r>
              <a:rPr lang="en-US" sz="2800" dirty="0" smtClean="0">
                <a:latin typeface="Cambria" panose="02040503050406030204" pitchFamily="18" charset="0"/>
              </a:rPr>
              <a:t>Promise</a:t>
            </a:r>
            <a:endParaRPr lang="en-US" sz="2800" dirty="0">
              <a:latin typeface="Cambria" panose="02040503050406030204" pitchFamily="18" charset="0"/>
            </a:endParaRPr>
          </a:p>
        </p:txBody>
      </p:sp>
      <p:sp>
        <p:nvSpPr>
          <p:cNvPr id="18" name="TextBox 17"/>
          <p:cNvSpPr txBox="1"/>
          <p:nvPr/>
        </p:nvSpPr>
        <p:spPr>
          <a:xfrm>
            <a:off x="3000376" y="2045369"/>
            <a:ext cx="2162522" cy="523220"/>
          </a:xfrm>
          <a:prstGeom prst="rect">
            <a:avLst/>
          </a:prstGeom>
          <a:noFill/>
        </p:spPr>
        <p:txBody>
          <a:bodyPr wrap="square" rtlCol="0">
            <a:spAutoFit/>
          </a:bodyPr>
          <a:lstStyle/>
          <a:p>
            <a:r>
              <a:rPr lang="en-US" sz="2800" dirty="0" smtClean="0">
                <a:latin typeface="Cambria" panose="02040503050406030204" pitchFamily="18" charset="0"/>
              </a:rPr>
              <a:t>threat</a:t>
            </a:r>
            <a:endParaRPr lang="en-US" sz="2800" dirty="0">
              <a:latin typeface="Cambria" panose="02040503050406030204" pitchFamily="18" charset="0"/>
            </a:endParaRPr>
          </a:p>
        </p:txBody>
      </p:sp>
      <p:sp>
        <p:nvSpPr>
          <p:cNvPr id="7" name="TextBox 6"/>
          <p:cNvSpPr txBox="1"/>
          <p:nvPr/>
        </p:nvSpPr>
        <p:spPr>
          <a:xfrm>
            <a:off x="927475" y="3167390"/>
            <a:ext cx="3698448" cy="523220"/>
          </a:xfrm>
          <a:prstGeom prst="rect">
            <a:avLst/>
          </a:prstGeom>
          <a:noFill/>
        </p:spPr>
        <p:txBody>
          <a:bodyPr wrap="none" rtlCol="0">
            <a:spAutoFit/>
          </a:bodyPr>
          <a:lstStyle/>
          <a:p>
            <a:r>
              <a:rPr lang="en-US" sz="2800" dirty="0" smtClean="0">
                <a:latin typeface="Cambria" panose="02040503050406030204" pitchFamily="18" charset="0"/>
              </a:rPr>
              <a:t>Linguistics is a science.</a:t>
            </a:r>
            <a:endParaRPr lang="en-US" sz="2800" dirty="0">
              <a:latin typeface="Cambria" panose="02040503050406030204" pitchFamily="18" charset="0"/>
            </a:endParaRPr>
          </a:p>
        </p:txBody>
      </p:sp>
      <p:sp>
        <p:nvSpPr>
          <p:cNvPr id="8" name="TextBox 7"/>
          <p:cNvSpPr txBox="1"/>
          <p:nvPr/>
        </p:nvSpPr>
        <p:spPr>
          <a:xfrm>
            <a:off x="4536130" y="3175308"/>
            <a:ext cx="6816353" cy="523220"/>
          </a:xfrm>
          <a:prstGeom prst="rect">
            <a:avLst/>
          </a:prstGeom>
          <a:noFill/>
        </p:spPr>
        <p:txBody>
          <a:bodyPr wrap="none" rtlCol="0">
            <a:spAutoFit/>
          </a:bodyPr>
          <a:lstStyle/>
          <a:p>
            <a:r>
              <a:rPr lang="en-US" sz="2800" b="1" dirty="0" smtClean="0">
                <a:latin typeface="Cambria" panose="02040503050406030204" pitchFamily="18" charset="0"/>
              </a:rPr>
              <a:t>It makes scientific study of the language.</a:t>
            </a:r>
            <a:endParaRPr lang="en-US" sz="2800" b="1" dirty="0">
              <a:latin typeface="Cambria" panose="02040503050406030204" pitchFamily="18" charset="0"/>
            </a:endParaRPr>
          </a:p>
        </p:txBody>
      </p:sp>
      <p:sp>
        <p:nvSpPr>
          <p:cNvPr id="9" name="TextBox 8"/>
          <p:cNvSpPr txBox="1"/>
          <p:nvPr/>
        </p:nvSpPr>
        <p:spPr>
          <a:xfrm>
            <a:off x="1843850" y="2552752"/>
            <a:ext cx="3445174"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What is Linguistics?</a:t>
            </a:r>
            <a:endParaRPr lang="en-US" sz="2800"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20973683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280988" y="660030"/>
            <a:ext cx="11630024" cy="4401205"/>
          </a:xfrm>
          <a:prstGeom prst="rect">
            <a:avLst/>
          </a:prstGeom>
          <a:noFill/>
        </p:spPr>
        <p:txBody>
          <a:bodyPr wrap="square" rtlCol="0">
            <a:spAutoFit/>
          </a:bodyPr>
          <a:lstStyle/>
          <a:p>
            <a:pPr algn="just"/>
            <a:r>
              <a:rPr lang="en-US" sz="2800" dirty="0">
                <a:latin typeface="Cambria" panose="02040503050406030204" pitchFamily="18" charset="0"/>
              </a:rPr>
              <a:t>The term 'language includes the entire human potential for speech and writing, both mental and physical. Its actual manifestation that we see and hear in terms of individual utterances (i.e. speaking) is called parole. The abstract system behind the manifestation shared by a social group is called langue. The system (langue) together with its manifestation (parole) constitutes speech (i.e. language or tongue). A language system does not exist in the world; it must be constructed from its manifestation (i.e. parole). </a:t>
            </a:r>
            <a:r>
              <a:rPr lang="en-US" sz="2800" dirty="0" smtClean="0">
                <a:latin typeface="Cambria" panose="02040503050406030204" pitchFamily="18" charset="0"/>
              </a:rPr>
              <a:t>The </a:t>
            </a:r>
            <a:r>
              <a:rPr lang="en-US" sz="2800" dirty="0">
                <a:latin typeface="Cambria" panose="02040503050406030204" pitchFamily="18" charset="0"/>
              </a:rPr>
              <a:t>abstract system called langue manifests itself in terms of signs, spoken or written. A sign is a complex whole that links a sound/letter image and the concept</a:t>
            </a:r>
            <a:r>
              <a:rPr lang="en-US" sz="2800" dirty="0" smtClean="0">
                <a:latin typeface="Cambria" panose="02040503050406030204" pitchFamily="18" charset="0"/>
              </a:rPr>
              <a:t>. </a:t>
            </a:r>
            <a:endParaRPr lang="en-US" sz="2600" dirty="0">
              <a:latin typeface="Cambria" panose="02040503050406030204" pitchFamily="18" charset="0"/>
            </a:endParaRPr>
          </a:p>
        </p:txBody>
      </p:sp>
    </p:spTree>
    <p:extLst>
      <p:ext uri="{BB962C8B-B14F-4D97-AF65-F5344CB8AC3E}">
        <p14:creationId xmlns:p14="http://schemas.microsoft.com/office/powerpoint/2010/main" val="34008060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78524" y="403998"/>
            <a:ext cx="11630024" cy="10002738"/>
          </a:xfrm>
          <a:prstGeom prst="rect">
            <a:avLst/>
          </a:prstGeom>
          <a:noFill/>
        </p:spPr>
        <p:txBody>
          <a:bodyPr wrap="square" rtlCol="0">
            <a:spAutoFit/>
          </a:bodyPr>
          <a:lstStyle/>
          <a:p>
            <a:r>
              <a:rPr lang="en-US" sz="2800" dirty="0">
                <a:latin typeface="Cambria" panose="02040503050406030204" pitchFamily="18" charset="0"/>
              </a:rPr>
              <a:t>A study of signs is semiotics or semiology. The study of signs is important in understanding the nature of language since language is a system of signs, it is not a mere list of signs. </a:t>
            </a:r>
            <a:endParaRPr lang="en-US" sz="2800" dirty="0" smtClean="0">
              <a:latin typeface="Cambria" panose="02040503050406030204" pitchFamily="18" charset="0"/>
            </a:endParaRPr>
          </a:p>
          <a:p>
            <a:r>
              <a:rPr lang="en-US" sz="2800" dirty="0">
                <a:latin typeface="Cambria" panose="02040503050406030204" pitchFamily="18" charset="0"/>
              </a:rPr>
              <a:t>	</a:t>
            </a:r>
            <a:r>
              <a:rPr lang="en-US" sz="2800" dirty="0" smtClean="0">
                <a:latin typeface="Cambria" panose="02040503050406030204" pitchFamily="18" charset="0"/>
              </a:rPr>
              <a:t>Languages </a:t>
            </a:r>
            <a:r>
              <a:rPr lang="en-US" sz="2800" dirty="0">
                <a:latin typeface="Cambria" panose="02040503050406030204" pitchFamily="18" charset="0"/>
              </a:rPr>
              <a:t>exhibit two important types of relationships that make any language a system-chain or linear and choice or vertical. They are known as syntagmatic and paradigmatic.</a:t>
            </a:r>
          </a:p>
          <a:p>
            <a:r>
              <a:rPr lang="en-US" sz="2800" dirty="0">
                <a:latin typeface="Cambria" panose="02040503050406030204" pitchFamily="18" charset="0"/>
              </a:rPr>
              <a:t>Syntagmatic is the linear arrangement of units: sounds, letters, words, etc.</a:t>
            </a:r>
          </a:p>
          <a:p>
            <a:r>
              <a:rPr lang="en-US" sz="2800" dirty="0">
                <a:latin typeface="Cambria" panose="02040503050406030204" pitchFamily="18" charset="0"/>
              </a:rPr>
              <a:t>Paradigmatic is the vertical arrangement of units: sounds, letters, words, etc.</a:t>
            </a:r>
          </a:p>
          <a:p>
            <a:r>
              <a:rPr lang="en-US" sz="2800" dirty="0">
                <a:latin typeface="Cambria" panose="02040503050406030204" pitchFamily="18" charset="0"/>
              </a:rPr>
              <a:t>Syntagmatic</a:t>
            </a:r>
          </a:p>
          <a:p>
            <a:r>
              <a:rPr lang="en-US" sz="2800" dirty="0">
                <a:latin typeface="Cambria" panose="02040503050406030204" pitchFamily="18" charset="0"/>
              </a:rPr>
              <a:t>p in</a:t>
            </a:r>
          </a:p>
          <a:p>
            <a:r>
              <a:rPr lang="en-US" sz="2800" dirty="0">
                <a:latin typeface="Cambria" panose="02040503050406030204" pitchFamily="18" charset="0"/>
              </a:rPr>
              <a:t>Paradigmatic</a:t>
            </a:r>
          </a:p>
          <a:p>
            <a:r>
              <a:rPr lang="en-US" sz="2800" dirty="0">
                <a:latin typeface="Cambria" panose="02040503050406030204" pitchFamily="18" charset="0"/>
              </a:rPr>
              <a:t>bi nod toga </a:t>
            </a:r>
            <a:r>
              <a:rPr lang="en-US" sz="2800" dirty="0" err="1">
                <a:latin typeface="Cambria" panose="02040503050406030204" pitchFamily="18" charset="0"/>
              </a:rPr>
              <a:t>slin</a:t>
            </a:r>
            <a:endParaRPr lang="en-US" sz="2800" dirty="0">
              <a:latin typeface="Cambria" panose="02040503050406030204" pitchFamily="18" charset="0"/>
            </a:endParaRPr>
          </a:p>
          <a:p>
            <a:r>
              <a:rPr lang="en-US" sz="2800" dirty="0">
                <a:latin typeface="Cambria" panose="02040503050406030204" pitchFamily="18" charset="0"/>
              </a:rPr>
              <a:t>Syntagmatic</a:t>
            </a:r>
          </a:p>
          <a:p>
            <a:r>
              <a:rPr lang="en-US" sz="2800" dirty="0">
                <a:latin typeface="Cambria" panose="02040503050406030204" pitchFamily="18" charset="0"/>
              </a:rPr>
              <a:t>is good for health.</a:t>
            </a:r>
          </a:p>
          <a:p>
            <a:r>
              <a:rPr lang="en-US" sz="2800" dirty="0">
                <a:latin typeface="Cambria" panose="02040503050406030204" pitchFamily="18" charset="0"/>
              </a:rPr>
              <a:t>Paradigmatic</a:t>
            </a:r>
          </a:p>
          <a:p>
            <a:r>
              <a:rPr lang="en-US" sz="2800" dirty="0">
                <a:latin typeface="Cambria" panose="02040503050406030204" pitchFamily="18" charset="0"/>
              </a:rPr>
              <a:t>Milk Tea Coffee Rice Wheat</a:t>
            </a:r>
          </a:p>
          <a:p>
            <a:r>
              <a:rPr lang="en-US" sz="2800" dirty="0">
                <a:latin typeface="Cambria" panose="02040503050406030204" pitchFamily="18" charset="0"/>
              </a:rPr>
              <a:t>Word-classes like nouns, verbs, adjectives, and adverbs form </a:t>
            </a:r>
            <a:r>
              <a:rPr lang="en-US" sz="2800" dirty="0" err="1">
                <a:latin typeface="Cambria" panose="02040503050406030204" pitchFamily="18" charset="0"/>
              </a:rPr>
              <a:t>paraigms</a:t>
            </a:r>
            <a:r>
              <a:rPr lang="en-US" sz="2800" dirty="0">
                <a:latin typeface="Cambria" panose="02040503050406030204" pitchFamily="18" charset="0"/>
              </a:rPr>
              <a:t>. The way these classes are put together to form a sentence</a:t>
            </a:r>
          </a:p>
          <a:p>
            <a:r>
              <a:rPr lang="en-US" sz="2800" dirty="0" err="1">
                <a:latin typeface="Cambria" panose="02040503050406030204" pitchFamily="18" charset="0"/>
              </a:rPr>
              <a:t>ws</a:t>
            </a:r>
            <a:r>
              <a:rPr lang="en-US" sz="2800" dirty="0">
                <a:latin typeface="Cambria" panose="02040503050406030204" pitchFamily="18" charset="0"/>
              </a:rPr>
              <a:t> its syntagmatic aspect. Some scholars feel that all </a:t>
            </a:r>
            <a:r>
              <a:rPr lang="en-US" sz="2800" dirty="0" err="1">
                <a:latin typeface="Cambria" panose="02040503050406030204" pitchFamily="18" charset="0"/>
              </a:rPr>
              <a:t>behaour</a:t>
            </a:r>
            <a:r>
              <a:rPr lang="en-US" sz="2800" dirty="0">
                <a:latin typeface="Cambria" panose="02040503050406030204" pitchFamily="18" charset="0"/>
              </a:rPr>
              <a:t> patterns show these two types of relationship.</a:t>
            </a:r>
          </a:p>
          <a:p>
            <a:r>
              <a:rPr lang="en-US" sz="2800" dirty="0"/>
              <a:t/>
            </a:r>
            <a:br>
              <a:rPr lang="en-US" sz="2800" dirty="0"/>
            </a:br>
            <a:r>
              <a:rPr lang="en-US" sz="2800" dirty="0" smtClean="0">
                <a:latin typeface="Cambria" panose="02040503050406030204" pitchFamily="18" charset="0"/>
              </a:rPr>
              <a:t>concept. </a:t>
            </a:r>
            <a:endParaRPr lang="en-US" sz="2600" dirty="0">
              <a:latin typeface="Cambria" panose="02040503050406030204" pitchFamily="18" charset="0"/>
            </a:endParaRPr>
          </a:p>
        </p:txBody>
      </p:sp>
    </p:spTree>
    <p:extLst>
      <p:ext uri="{BB962C8B-B14F-4D97-AF65-F5344CB8AC3E}">
        <p14:creationId xmlns:p14="http://schemas.microsoft.com/office/powerpoint/2010/main" val="36635798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3" name="Group 22"/>
          <p:cNvGrpSpPr/>
          <p:nvPr/>
        </p:nvGrpSpPr>
        <p:grpSpPr>
          <a:xfrm>
            <a:off x="1101328" y="658368"/>
            <a:ext cx="2982992" cy="2604517"/>
            <a:chOff x="4015216" y="816864"/>
            <a:chExt cx="2982992" cy="2604517"/>
          </a:xfrm>
        </p:grpSpPr>
        <p:cxnSp>
          <p:nvCxnSpPr>
            <p:cNvPr id="3" name="Straight Arrow Connector 2"/>
            <p:cNvCxnSpPr/>
            <p:nvPr/>
          </p:nvCxnSpPr>
          <p:spPr>
            <a:xfrm>
              <a:off x="4596384" y="1207008"/>
              <a:ext cx="240182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35296" y="816864"/>
              <a:ext cx="1572768" cy="369332"/>
            </a:xfrm>
            <a:prstGeom prst="rect">
              <a:avLst/>
            </a:prstGeom>
            <a:noFill/>
          </p:spPr>
          <p:txBody>
            <a:bodyPr wrap="square" rtlCol="0">
              <a:spAutoFit/>
            </a:bodyPr>
            <a:lstStyle/>
            <a:p>
              <a:r>
                <a:rPr lang="en-US" dirty="0" smtClean="0"/>
                <a:t>Syntagmatic</a:t>
              </a:r>
              <a:endParaRPr lang="en-US" dirty="0"/>
            </a:p>
          </p:txBody>
        </p:sp>
        <p:sp>
          <p:nvSpPr>
            <p:cNvPr id="11" name="TextBox 10"/>
            <p:cNvSpPr txBox="1"/>
            <p:nvPr/>
          </p:nvSpPr>
          <p:spPr>
            <a:xfrm>
              <a:off x="5126736" y="1322832"/>
              <a:ext cx="1572768" cy="2031325"/>
            </a:xfrm>
            <a:prstGeom prst="rect">
              <a:avLst/>
            </a:prstGeom>
            <a:noFill/>
          </p:spPr>
          <p:txBody>
            <a:bodyPr wrap="square" rtlCol="0">
              <a:spAutoFit/>
            </a:bodyPr>
            <a:lstStyle/>
            <a:p>
              <a:r>
                <a:rPr lang="en-US" dirty="0" smtClean="0"/>
                <a:t>p    </a:t>
              </a:r>
              <a:r>
                <a:rPr lang="en-US" dirty="0" err="1" smtClean="0"/>
                <a:t>i</a:t>
              </a:r>
              <a:r>
                <a:rPr lang="en-US" dirty="0" smtClean="0"/>
                <a:t>     n</a:t>
              </a:r>
            </a:p>
            <a:p>
              <a:endParaRPr lang="en-US" dirty="0"/>
            </a:p>
            <a:p>
              <a:r>
                <a:rPr lang="en-US" dirty="0" smtClean="0"/>
                <a:t>t    </a:t>
              </a:r>
              <a:r>
                <a:rPr lang="en-US" dirty="0" err="1" smtClean="0"/>
                <a:t>i</a:t>
              </a:r>
              <a:r>
                <a:rPr lang="en-US" dirty="0" smtClean="0"/>
                <a:t>     n</a:t>
              </a:r>
            </a:p>
            <a:p>
              <a:endParaRPr lang="en-US" dirty="0"/>
            </a:p>
            <a:p>
              <a:r>
                <a:rPr lang="en-US" dirty="0" smtClean="0"/>
                <a:t>s     </a:t>
              </a:r>
              <a:r>
                <a:rPr lang="en-US" dirty="0" err="1" smtClean="0"/>
                <a:t>i</a:t>
              </a:r>
              <a:r>
                <a:rPr lang="en-US" dirty="0" smtClean="0"/>
                <a:t>    n</a:t>
              </a:r>
            </a:p>
            <a:p>
              <a:endParaRPr lang="en-US" dirty="0"/>
            </a:p>
            <a:p>
              <a:r>
                <a:rPr lang="en-US" dirty="0" smtClean="0"/>
                <a:t>b    </a:t>
              </a:r>
              <a:r>
                <a:rPr lang="en-US" dirty="0" err="1" smtClean="0"/>
                <a:t>i</a:t>
              </a:r>
              <a:r>
                <a:rPr lang="en-US" dirty="0" smtClean="0"/>
                <a:t>   n</a:t>
              </a:r>
              <a:endParaRPr lang="en-US" dirty="0"/>
            </a:p>
          </p:txBody>
        </p:sp>
        <p:sp>
          <p:nvSpPr>
            <p:cNvPr id="13" name="TextBox 12"/>
            <p:cNvSpPr txBox="1"/>
            <p:nvPr/>
          </p:nvSpPr>
          <p:spPr>
            <a:xfrm rot="5400000">
              <a:off x="3444249" y="1893799"/>
              <a:ext cx="1511265" cy="369332"/>
            </a:xfrm>
            <a:prstGeom prst="rect">
              <a:avLst/>
            </a:prstGeom>
            <a:noFill/>
          </p:spPr>
          <p:txBody>
            <a:bodyPr wrap="square" rtlCol="0">
              <a:spAutoFit/>
            </a:bodyPr>
            <a:lstStyle/>
            <a:p>
              <a:r>
                <a:rPr lang="en-US" dirty="0" smtClean="0"/>
                <a:t>Paradigmatic</a:t>
              </a:r>
              <a:endParaRPr lang="en-US" dirty="0"/>
            </a:p>
          </p:txBody>
        </p:sp>
        <p:cxnSp>
          <p:nvCxnSpPr>
            <p:cNvPr id="14" name="Straight Arrow Connector 13"/>
            <p:cNvCxnSpPr/>
            <p:nvPr/>
          </p:nvCxnSpPr>
          <p:spPr>
            <a:xfrm flipH="1">
              <a:off x="4443984" y="1263658"/>
              <a:ext cx="6096" cy="21531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79719" y="1402080"/>
              <a:ext cx="12192" cy="201472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983480" y="1414272"/>
              <a:ext cx="12192" cy="200710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004054" y="1402080"/>
              <a:ext cx="367283" cy="121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5958316" y="617710"/>
            <a:ext cx="4026931" cy="2632983"/>
            <a:chOff x="4015216" y="816864"/>
            <a:chExt cx="3459224" cy="2632983"/>
          </a:xfrm>
        </p:grpSpPr>
        <p:cxnSp>
          <p:nvCxnSpPr>
            <p:cNvPr id="28" name="Straight Arrow Connector 27"/>
            <p:cNvCxnSpPr/>
            <p:nvPr/>
          </p:nvCxnSpPr>
          <p:spPr>
            <a:xfrm>
              <a:off x="4596384" y="1207008"/>
              <a:ext cx="240182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035296" y="816864"/>
              <a:ext cx="1572768" cy="369332"/>
            </a:xfrm>
            <a:prstGeom prst="rect">
              <a:avLst/>
            </a:prstGeom>
            <a:noFill/>
          </p:spPr>
          <p:txBody>
            <a:bodyPr wrap="square" rtlCol="0">
              <a:spAutoFit/>
            </a:bodyPr>
            <a:lstStyle/>
            <a:p>
              <a:r>
                <a:rPr lang="en-US" dirty="0" smtClean="0"/>
                <a:t>Syntagmatic</a:t>
              </a:r>
              <a:endParaRPr lang="en-US" dirty="0"/>
            </a:p>
          </p:txBody>
        </p:sp>
        <p:sp>
          <p:nvSpPr>
            <p:cNvPr id="30" name="TextBox 29"/>
            <p:cNvSpPr txBox="1"/>
            <p:nvPr/>
          </p:nvSpPr>
          <p:spPr>
            <a:xfrm>
              <a:off x="4802124" y="1322832"/>
              <a:ext cx="2672316" cy="2031325"/>
            </a:xfrm>
            <a:prstGeom prst="rect">
              <a:avLst/>
            </a:prstGeom>
            <a:noFill/>
          </p:spPr>
          <p:txBody>
            <a:bodyPr wrap="square" rtlCol="0">
              <a:spAutoFit/>
            </a:bodyPr>
            <a:lstStyle/>
            <a:p>
              <a:r>
                <a:rPr lang="en-US" dirty="0" smtClean="0"/>
                <a:t>Milk       is  good for health</a:t>
              </a:r>
            </a:p>
            <a:p>
              <a:endParaRPr lang="en-US" dirty="0"/>
            </a:p>
            <a:p>
              <a:r>
                <a:rPr lang="en-US" dirty="0" smtClean="0"/>
                <a:t>Tea</a:t>
              </a:r>
            </a:p>
            <a:p>
              <a:endParaRPr lang="en-US" dirty="0"/>
            </a:p>
            <a:p>
              <a:r>
                <a:rPr lang="en-US" dirty="0" smtClean="0"/>
                <a:t>Wheat  </a:t>
              </a:r>
            </a:p>
            <a:p>
              <a:endParaRPr lang="en-US" dirty="0"/>
            </a:p>
            <a:p>
              <a:r>
                <a:rPr lang="en-US" dirty="0" smtClean="0"/>
                <a:t>Rice</a:t>
              </a:r>
              <a:endParaRPr lang="en-US" dirty="0"/>
            </a:p>
          </p:txBody>
        </p:sp>
        <p:sp>
          <p:nvSpPr>
            <p:cNvPr id="31" name="TextBox 30"/>
            <p:cNvSpPr txBox="1"/>
            <p:nvPr/>
          </p:nvSpPr>
          <p:spPr>
            <a:xfrm rot="5400000">
              <a:off x="3444249" y="1893799"/>
              <a:ext cx="1511265" cy="369332"/>
            </a:xfrm>
            <a:prstGeom prst="rect">
              <a:avLst/>
            </a:prstGeom>
            <a:noFill/>
          </p:spPr>
          <p:txBody>
            <a:bodyPr wrap="square" rtlCol="0">
              <a:spAutoFit/>
            </a:bodyPr>
            <a:lstStyle/>
            <a:p>
              <a:r>
                <a:rPr lang="en-US" dirty="0" smtClean="0"/>
                <a:t>Paradigmatic</a:t>
              </a:r>
              <a:endParaRPr lang="en-US" dirty="0"/>
            </a:p>
          </p:txBody>
        </p:sp>
        <p:cxnSp>
          <p:nvCxnSpPr>
            <p:cNvPr id="32" name="Straight Arrow Connector 31"/>
            <p:cNvCxnSpPr/>
            <p:nvPr/>
          </p:nvCxnSpPr>
          <p:spPr>
            <a:xfrm flipH="1">
              <a:off x="4443984" y="1263658"/>
              <a:ext cx="6096" cy="21531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473576" y="1387274"/>
              <a:ext cx="16227" cy="201472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89932" y="1442738"/>
              <a:ext cx="12192" cy="200710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620242" y="4028137"/>
            <a:ext cx="10676146" cy="1477328"/>
          </a:xfrm>
          <a:prstGeom prst="rect">
            <a:avLst/>
          </a:prstGeom>
        </p:spPr>
        <p:txBody>
          <a:bodyPr wrap="square">
            <a:spAutoFit/>
          </a:bodyPr>
          <a:lstStyle/>
          <a:p>
            <a:r>
              <a:rPr lang="en-US" dirty="0">
                <a:latin typeface="Cambria" panose="02040503050406030204" pitchFamily="18" charset="0"/>
              </a:rPr>
              <a:t>Word-classes like nouns, verbs, adjectives, and adverbs form </a:t>
            </a:r>
            <a:r>
              <a:rPr lang="en-US" dirty="0" smtClean="0">
                <a:latin typeface="Cambria" panose="02040503050406030204" pitchFamily="18" charset="0"/>
              </a:rPr>
              <a:t>paradigms</a:t>
            </a:r>
            <a:r>
              <a:rPr lang="en-US" dirty="0">
                <a:latin typeface="Cambria" panose="02040503050406030204" pitchFamily="18" charset="0"/>
              </a:rPr>
              <a:t>. The way these classes are put together to form a </a:t>
            </a:r>
            <a:r>
              <a:rPr lang="en-US" dirty="0" smtClean="0">
                <a:latin typeface="Cambria" panose="02040503050406030204" pitchFamily="18" charset="0"/>
              </a:rPr>
              <a:t>sentence shows </a:t>
            </a:r>
            <a:r>
              <a:rPr lang="en-US" dirty="0">
                <a:latin typeface="Cambria" panose="02040503050406030204" pitchFamily="18" charset="0"/>
              </a:rPr>
              <a:t>its syntagmatic aspect. Some scholars feel that all </a:t>
            </a:r>
            <a:r>
              <a:rPr lang="en-US" dirty="0" err="1" smtClean="0">
                <a:latin typeface="Cambria" panose="02040503050406030204" pitchFamily="18" charset="0"/>
              </a:rPr>
              <a:t>behaviour</a:t>
            </a:r>
            <a:r>
              <a:rPr lang="en-US" dirty="0" smtClean="0">
                <a:latin typeface="Cambria" panose="02040503050406030204" pitchFamily="18" charset="0"/>
              </a:rPr>
              <a:t> </a:t>
            </a:r>
            <a:r>
              <a:rPr lang="en-US" dirty="0">
                <a:latin typeface="Cambria" panose="02040503050406030204" pitchFamily="18" charset="0"/>
              </a:rPr>
              <a:t>patterns show these two types of relationship.</a:t>
            </a:r>
          </a:p>
          <a:p>
            <a:r>
              <a:rPr lang="en-US" dirty="0"/>
              <a:t/>
            </a:r>
            <a:br>
              <a:rPr lang="en-US" dirty="0"/>
            </a:br>
            <a:endParaRPr lang="en-US" dirty="0">
              <a:latin typeface="Cambria" panose="02040503050406030204" pitchFamily="18" charset="0"/>
            </a:endParaRPr>
          </a:p>
        </p:txBody>
      </p:sp>
    </p:spTree>
    <p:extLst>
      <p:ext uri="{BB962C8B-B14F-4D97-AF65-F5344CB8AC3E}">
        <p14:creationId xmlns:p14="http://schemas.microsoft.com/office/powerpoint/2010/main" val="3744421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4825103"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Some Views about Language</a:t>
            </a:r>
            <a:endParaRPr lang="en-US" sz="2800" b="1" dirty="0">
              <a:solidFill>
                <a:schemeClr val="bg1"/>
              </a:solidFill>
              <a:latin typeface="Cambria" panose="02040503050406030204" pitchFamily="18" charset="0"/>
            </a:endParaRPr>
          </a:p>
        </p:txBody>
      </p:sp>
      <p:sp>
        <p:nvSpPr>
          <p:cNvPr id="6" name="TextBox 5"/>
          <p:cNvSpPr txBox="1"/>
          <p:nvPr/>
        </p:nvSpPr>
        <p:spPr>
          <a:xfrm>
            <a:off x="743711" y="1443840"/>
            <a:ext cx="10543413" cy="3539430"/>
          </a:xfrm>
          <a:prstGeom prst="rect">
            <a:avLst/>
          </a:prstGeom>
          <a:noFill/>
        </p:spPr>
        <p:txBody>
          <a:bodyPr wrap="square" rtlCol="0">
            <a:spAutoFit/>
          </a:bodyPr>
          <a:lstStyle/>
          <a:p>
            <a:pPr algn="just"/>
            <a:r>
              <a:rPr lang="en-US" sz="2800" b="1" dirty="0" smtClean="0">
                <a:latin typeface="Cambria" panose="02040503050406030204" pitchFamily="18" charset="0"/>
              </a:rPr>
              <a:t>The </a:t>
            </a:r>
            <a:r>
              <a:rPr lang="en-US" sz="2800" b="1" dirty="0">
                <a:latin typeface="Cambria" panose="02040503050406030204" pitchFamily="18" charset="0"/>
              </a:rPr>
              <a:t>Divine Source Theory </a:t>
            </a:r>
            <a:r>
              <a:rPr lang="en-US" sz="2800" dirty="0">
                <a:latin typeface="Cambria" panose="02040503050406030204" pitchFamily="18" charset="0"/>
              </a:rPr>
              <a:t>: According to one view, God created Adam and "whatsoever Adam called every living </a:t>
            </a:r>
            <a:r>
              <a:rPr lang="en-US" sz="2800" dirty="0" smtClean="0">
                <a:latin typeface="Cambria" panose="02040503050406030204" pitchFamily="18" charset="0"/>
              </a:rPr>
              <a:t>creature </a:t>
            </a:r>
            <a:r>
              <a:rPr lang="en-US" sz="2800" dirty="0">
                <a:latin typeface="Cambria" panose="02040503050406030204" pitchFamily="18" charset="0"/>
              </a:rPr>
              <a:t>that was the name thereof' (Genesis, 2: 1 9). According to Hindu tradition, language came from goddess </a:t>
            </a:r>
            <a:r>
              <a:rPr lang="en-US" sz="2800" dirty="0" err="1">
                <a:latin typeface="Cambria" panose="02040503050406030204" pitchFamily="18" charset="0"/>
              </a:rPr>
              <a:t>Saraswati</a:t>
            </a:r>
            <a:r>
              <a:rPr lang="en-US" sz="2800" dirty="0">
                <a:latin typeface="Cambria" panose="02040503050406030204" pitchFamily="18" charset="0"/>
              </a:rPr>
              <a:t>. In most religions, there appears to be a divine source that provided humans with language. Generally, every society has a divine story to tell about </a:t>
            </a:r>
            <a:r>
              <a:rPr lang="en-US" sz="2800" dirty="0" smtClean="0">
                <a:latin typeface="Cambria" panose="02040503050406030204" pitchFamily="18" charset="0"/>
              </a:rPr>
              <a:t>the </a:t>
            </a:r>
            <a:r>
              <a:rPr lang="en-US" sz="2800" dirty="0">
                <a:latin typeface="Cambria" panose="02040503050406030204" pitchFamily="18" charset="0"/>
              </a:rPr>
              <a:t>origins of its language. We also notice that the alphabetical symbols or ideographs used in writing are often associated </a:t>
            </a:r>
            <a:r>
              <a:rPr lang="en-US" sz="2800" dirty="0" smtClean="0">
                <a:latin typeface="Cambria" panose="02040503050406030204" pitchFamily="18" charset="0"/>
              </a:rPr>
              <a:t>with </a:t>
            </a:r>
            <a:r>
              <a:rPr lang="en-US" sz="2800" dirty="0">
                <a:latin typeface="Cambria" panose="02040503050406030204" pitchFamily="18" charset="0"/>
              </a:rPr>
              <a:t>divine images. </a:t>
            </a:r>
          </a:p>
        </p:txBody>
      </p:sp>
    </p:spTree>
    <p:extLst>
      <p:ext uri="{BB962C8B-B14F-4D97-AF65-F5344CB8AC3E}">
        <p14:creationId xmlns:p14="http://schemas.microsoft.com/office/powerpoint/2010/main" val="420721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4825103"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Some Views about Language</a:t>
            </a:r>
            <a:endParaRPr lang="en-US" sz="2800" b="1" dirty="0">
              <a:solidFill>
                <a:schemeClr val="bg1"/>
              </a:solidFill>
              <a:latin typeface="Cambria" panose="02040503050406030204" pitchFamily="18" charset="0"/>
            </a:endParaRPr>
          </a:p>
        </p:txBody>
      </p:sp>
      <p:sp>
        <p:nvSpPr>
          <p:cNvPr id="6" name="TextBox 5"/>
          <p:cNvSpPr txBox="1"/>
          <p:nvPr/>
        </p:nvSpPr>
        <p:spPr>
          <a:xfrm>
            <a:off x="743711" y="1443840"/>
            <a:ext cx="10543413" cy="3970318"/>
          </a:xfrm>
          <a:prstGeom prst="rect">
            <a:avLst/>
          </a:prstGeom>
          <a:noFill/>
        </p:spPr>
        <p:txBody>
          <a:bodyPr wrap="square" rtlCol="0">
            <a:spAutoFit/>
          </a:bodyPr>
          <a:lstStyle/>
          <a:p>
            <a:pPr algn="just"/>
            <a:r>
              <a:rPr lang="en-US" sz="2800" b="1" dirty="0">
                <a:latin typeface="Cambria" panose="02040503050406030204" pitchFamily="18" charset="0"/>
              </a:rPr>
              <a:t>The Natural Sound Source Theory : </a:t>
            </a:r>
            <a:r>
              <a:rPr lang="en-US" sz="2800" dirty="0">
                <a:latin typeface="Cambria" panose="02040503050406030204" pitchFamily="18" charset="0"/>
              </a:rPr>
              <a:t>Another view of the origin of human speech is based on the concept of natural sounds. The theory suggests that first words were imitations of the natural sounds which early men and women heard around them. The fact that all languages have some words which seem to echo naturally </a:t>
            </a:r>
            <a:r>
              <a:rPr lang="en-US" sz="2800" dirty="0" err="1">
                <a:latin typeface="Cambria" panose="02040503050406030204" pitchFamily="18" charset="0"/>
              </a:rPr>
              <a:t>occuring</a:t>
            </a:r>
            <a:r>
              <a:rPr lang="en-US" sz="2800" dirty="0">
                <a:latin typeface="Cambria" panose="02040503050406030204" pitchFamily="18" charset="0"/>
              </a:rPr>
              <a:t> sounds could have led to this theory. "Cuckoo", "bang", "buzz". "hiss". "bow-wow", etc., are some examples from English. In fact, this type of view has been called the "bow-wow theory" of language origin. </a:t>
            </a:r>
          </a:p>
        </p:txBody>
      </p:sp>
    </p:spTree>
    <p:extLst>
      <p:ext uri="{BB962C8B-B14F-4D97-AF65-F5344CB8AC3E}">
        <p14:creationId xmlns:p14="http://schemas.microsoft.com/office/powerpoint/2010/main" val="4074139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4825103"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Some Views about Language</a:t>
            </a:r>
            <a:endParaRPr lang="en-US" sz="2800" b="1" dirty="0">
              <a:solidFill>
                <a:schemeClr val="bg1"/>
              </a:solidFill>
              <a:latin typeface="Cambria" panose="02040503050406030204" pitchFamily="18" charset="0"/>
            </a:endParaRPr>
          </a:p>
        </p:txBody>
      </p:sp>
      <p:sp>
        <p:nvSpPr>
          <p:cNvPr id="6" name="TextBox 5"/>
          <p:cNvSpPr txBox="1"/>
          <p:nvPr/>
        </p:nvSpPr>
        <p:spPr>
          <a:xfrm>
            <a:off x="743711" y="1443840"/>
            <a:ext cx="10543413" cy="3108543"/>
          </a:xfrm>
          <a:prstGeom prst="rect">
            <a:avLst/>
          </a:prstGeom>
          <a:noFill/>
        </p:spPr>
        <p:txBody>
          <a:bodyPr wrap="square" rtlCol="0">
            <a:spAutoFit/>
          </a:bodyPr>
          <a:lstStyle/>
          <a:p>
            <a:pPr algn="just"/>
            <a:r>
              <a:rPr lang="en-US" sz="2800" b="1" dirty="0">
                <a:latin typeface="Cambria" panose="02040503050406030204" pitchFamily="18" charset="0"/>
              </a:rPr>
              <a:t>The Pooh-Pooh Theory : </a:t>
            </a:r>
            <a:r>
              <a:rPr lang="en-US" sz="2800" dirty="0">
                <a:latin typeface="Cambria" panose="02040503050406030204" pitchFamily="18" charset="0"/>
              </a:rPr>
              <a:t>In 1871, in his </a:t>
            </a:r>
            <a:r>
              <a:rPr lang="en-US" sz="2800" i="1" dirty="0" smtClean="0">
                <a:latin typeface="Cambria" panose="02040503050406030204" pitchFamily="18" charset="0"/>
              </a:rPr>
              <a:t>Descent </a:t>
            </a:r>
            <a:r>
              <a:rPr lang="en-US" sz="2800" i="1" dirty="0">
                <a:latin typeface="Cambria" panose="02040503050406030204" pitchFamily="18" charset="0"/>
              </a:rPr>
              <a:t>of </a:t>
            </a:r>
            <a:r>
              <a:rPr lang="en-US" sz="2800" i="1" dirty="0" smtClean="0">
                <a:latin typeface="Cambria" panose="02040503050406030204" pitchFamily="18" charset="0"/>
              </a:rPr>
              <a:t>Man</a:t>
            </a:r>
            <a:r>
              <a:rPr lang="en-US" sz="2800" dirty="0">
                <a:latin typeface="Cambria" panose="02040503050406030204" pitchFamily="18" charset="0"/>
              </a:rPr>
              <a:t>, Darwin proposed that like man </a:t>
            </a:r>
            <a:r>
              <a:rPr lang="en-US" sz="2800" dirty="0" smtClean="0">
                <a:latin typeface="Cambria" panose="02040503050406030204" pitchFamily="18" charset="0"/>
              </a:rPr>
              <a:t>himself </a:t>
            </a:r>
            <a:r>
              <a:rPr lang="en-US" sz="2800" dirty="0">
                <a:latin typeface="Cambria" panose="02040503050406030204" pitchFamily="18" charset="0"/>
              </a:rPr>
              <a:t>his language also developed from a more primitive form. probably from expressions of emotions. For </a:t>
            </a:r>
            <a:r>
              <a:rPr lang="en-US" sz="2800" dirty="0" smtClean="0">
                <a:latin typeface="Cambria" panose="02040503050406030204" pitchFamily="18" charset="0"/>
              </a:rPr>
              <a:t>example</a:t>
            </a:r>
            <a:r>
              <a:rPr lang="en-US" sz="2800" dirty="0">
                <a:latin typeface="Cambria" panose="02040503050406030204" pitchFamily="18" charset="0"/>
              </a:rPr>
              <a:t>, a feeling of </a:t>
            </a:r>
            <a:r>
              <a:rPr lang="en-US" sz="2800" dirty="0" smtClean="0">
                <a:latin typeface="Cambria" panose="02040503050406030204" pitchFamily="18" charset="0"/>
              </a:rPr>
              <a:t>contempt </a:t>
            </a:r>
            <a:r>
              <a:rPr lang="en-US" sz="2800" dirty="0">
                <a:latin typeface="Cambria" panose="02040503050406030204" pitchFamily="18" charset="0"/>
              </a:rPr>
              <a:t>is accompanied by the action of puffing of air out through </a:t>
            </a:r>
            <a:r>
              <a:rPr lang="en-US" sz="2800" dirty="0" smtClean="0">
                <a:latin typeface="Cambria" panose="02040503050406030204" pitchFamily="18" charset="0"/>
              </a:rPr>
              <a:t>the </a:t>
            </a:r>
            <a:r>
              <a:rPr lang="en-US" sz="2800" dirty="0">
                <a:latin typeface="Cambria" panose="02040503050406030204" pitchFamily="18" charset="0"/>
              </a:rPr>
              <a:t>nostrils or the </a:t>
            </a:r>
            <a:r>
              <a:rPr lang="en-US" sz="2800" dirty="0" err="1" smtClean="0">
                <a:latin typeface="Cambria" panose="02040503050406030204" pitchFamily="18" charset="0"/>
              </a:rPr>
              <a:t>moutth</a:t>
            </a:r>
            <a:r>
              <a:rPr lang="en-US" sz="2800" dirty="0" smtClean="0">
                <a:latin typeface="Cambria" panose="02040503050406030204" pitchFamily="18" charset="0"/>
              </a:rPr>
              <a:t> </a:t>
            </a:r>
            <a:r>
              <a:rPr lang="en-US" sz="2800" dirty="0">
                <a:latin typeface="Cambria" panose="02040503050406030204" pitchFamily="18" charset="0"/>
              </a:rPr>
              <a:t>and this action makes sounds like "pooh" or "</a:t>
            </a:r>
            <a:r>
              <a:rPr lang="en-US" sz="2800" dirty="0" err="1">
                <a:latin typeface="Cambria" panose="02040503050406030204" pitchFamily="18" charset="0"/>
              </a:rPr>
              <a:t>pish</a:t>
            </a:r>
            <a:r>
              <a:rPr lang="en-US" sz="2800" dirty="0">
                <a:latin typeface="Cambria" panose="02040503050406030204" pitchFamily="18" charset="0"/>
              </a:rPr>
              <a:t>" . The critics of Darwin's theory scornfully named it </a:t>
            </a:r>
            <a:r>
              <a:rPr lang="en-US" sz="2800" dirty="0" smtClean="0">
                <a:latin typeface="Cambria" panose="02040503050406030204" pitchFamily="18" charset="0"/>
              </a:rPr>
              <a:t>the </a:t>
            </a:r>
            <a:r>
              <a:rPr lang="en-US" sz="2800" dirty="0">
                <a:latin typeface="Cambria" panose="02040503050406030204" pitchFamily="18" charset="0"/>
              </a:rPr>
              <a:t>Pooh-pooh theory. </a:t>
            </a:r>
          </a:p>
        </p:txBody>
      </p:sp>
    </p:spTree>
    <p:extLst>
      <p:ext uri="{BB962C8B-B14F-4D97-AF65-F5344CB8AC3E}">
        <p14:creationId xmlns:p14="http://schemas.microsoft.com/office/powerpoint/2010/main" val="1170721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4825103" cy="523220"/>
          </a:xfrm>
          <a:prstGeom prst="rect">
            <a:avLst/>
          </a:prstGeom>
          <a:noFill/>
        </p:spPr>
        <p:txBody>
          <a:bodyPr wrap="none" rtlCol="0">
            <a:spAutoFit/>
          </a:bodyPr>
          <a:lstStyle/>
          <a:p>
            <a:r>
              <a:rPr lang="en-US" sz="2800" b="1" dirty="0" smtClean="0">
                <a:solidFill>
                  <a:schemeClr val="bg1"/>
                </a:solidFill>
                <a:latin typeface="Cambria" panose="02040503050406030204" pitchFamily="18" charset="0"/>
              </a:rPr>
              <a:t>Some Views about Language</a:t>
            </a:r>
            <a:endParaRPr lang="en-US" sz="2800" b="1" dirty="0">
              <a:solidFill>
                <a:schemeClr val="bg1"/>
              </a:solidFill>
              <a:latin typeface="Cambria" panose="02040503050406030204" pitchFamily="18" charset="0"/>
            </a:endParaRPr>
          </a:p>
        </p:txBody>
      </p:sp>
      <p:sp>
        <p:nvSpPr>
          <p:cNvPr id="6" name="TextBox 5"/>
          <p:cNvSpPr txBox="1"/>
          <p:nvPr/>
        </p:nvSpPr>
        <p:spPr>
          <a:xfrm>
            <a:off x="743711" y="1443840"/>
            <a:ext cx="10543413" cy="3970318"/>
          </a:xfrm>
          <a:prstGeom prst="rect">
            <a:avLst/>
          </a:prstGeom>
          <a:noFill/>
        </p:spPr>
        <p:txBody>
          <a:bodyPr wrap="square" rtlCol="0">
            <a:spAutoFit/>
          </a:bodyPr>
          <a:lstStyle/>
          <a:p>
            <a:pPr algn="just"/>
            <a:r>
              <a:rPr lang="en-US" sz="2800" b="1" dirty="0">
                <a:latin typeface="Cambria" panose="02040503050406030204" pitchFamily="18" charset="0"/>
              </a:rPr>
              <a:t>The Ding-Dong Theory : </a:t>
            </a:r>
            <a:r>
              <a:rPr lang="en-US" sz="2800" dirty="0">
                <a:latin typeface="Cambria" panose="02040503050406030204" pitchFamily="18" charset="0"/>
              </a:rPr>
              <a:t>Muller, a contemporary of Darwin, proposed the ding- dong theory of </a:t>
            </a:r>
            <a:r>
              <a:rPr lang="en-US" sz="2800" dirty="0" smtClean="0">
                <a:latin typeface="Cambria" panose="02040503050406030204" pitchFamily="18" charset="0"/>
              </a:rPr>
              <a:t>the origin </a:t>
            </a:r>
            <a:r>
              <a:rPr lang="en-US" sz="2800" dirty="0">
                <a:latin typeface="Cambria" panose="02040503050406030204" pitchFamily="18" charset="0"/>
              </a:rPr>
              <a:t>of language. According to this theory, there was a mystic relationship between sound and meaning. There was an instinct in the primitive </a:t>
            </a:r>
            <a:r>
              <a:rPr lang="en-US" sz="2800" dirty="0" smtClean="0">
                <a:latin typeface="Cambria" panose="02040503050406030204" pitchFamily="18" charset="0"/>
              </a:rPr>
              <a:t>being</a:t>
            </a:r>
            <a:r>
              <a:rPr lang="en-US" sz="2800" dirty="0">
                <a:latin typeface="Cambria" panose="02040503050406030204" pitchFamily="18" charset="0"/>
              </a:rPr>
              <a:t>, by which every impression </a:t>
            </a:r>
            <a:r>
              <a:rPr lang="en-US" sz="2800" dirty="0" smtClean="0">
                <a:latin typeface="Cambria" panose="02040503050406030204" pitchFamily="18" charset="0"/>
              </a:rPr>
              <a:t>received </a:t>
            </a:r>
            <a:r>
              <a:rPr lang="en-US" sz="2800" dirty="0">
                <a:latin typeface="Cambria" panose="02040503050406030204" pitchFamily="18" charset="0"/>
              </a:rPr>
              <a:t>a vocal expression </a:t>
            </a:r>
            <a:r>
              <a:rPr lang="en-US" sz="2800" dirty="0" smtClean="0">
                <a:latin typeface="Cambria" panose="02040503050406030204" pitchFamily="18" charset="0"/>
              </a:rPr>
              <a:t>from </a:t>
            </a:r>
            <a:r>
              <a:rPr lang="en-US" sz="2800" dirty="0">
                <a:latin typeface="Cambria" panose="02040503050406030204" pitchFamily="18" charset="0"/>
              </a:rPr>
              <a:t>within. Just as a particular sound is produced when any object is struck by a solid body, similarly human being's mind gave a particular response to every impact the world made upon it. For example, the sight of a snake rang a bell and the primitive human instinctively said "snake". </a:t>
            </a:r>
          </a:p>
        </p:txBody>
      </p:sp>
    </p:spTree>
    <p:extLst>
      <p:ext uri="{BB962C8B-B14F-4D97-AF65-F5344CB8AC3E}">
        <p14:creationId xmlns:p14="http://schemas.microsoft.com/office/powerpoint/2010/main" val="1638327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885"/>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743712" y="670560"/>
            <a:ext cx="7446141" cy="523220"/>
          </a:xfrm>
          <a:prstGeom prst="rect">
            <a:avLst/>
          </a:prstGeom>
          <a:noFill/>
        </p:spPr>
        <p:txBody>
          <a:bodyPr wrap="none" rtlCol="0">
            <a:spAutoFit/>
          </a:bodyPr>
          <a:lstStyle/>
          <a:p>
            <a:r>
              <a:rPr lang="en-US" sz="2800" b="1" dirty="0" smtClean="0">
                <a:latin typeface="Cambria" panose="02040503050406030204" pitchFamily="18" charset="0"/>
              </a:rPr>
              <a:t>Animal Communication </a:t>
            </a:r>
            <a:r>
              <a:rPr lang="en-US" sz="2800" b="1" dirty="0" err="1" smtClean="0">
                <a:latin typeface="Cambria" panose="02040503050406030204" pitchFamily="18" charset="0"/>
              </a:rPr>
              <a:t>Vs</a:t>
            </a:r>
            <a:r>
              <a:rPr lang="en-US" sz="2800" b="1" dirty="0" smtClean="0">
                <a:latin typeface="Cambria" panose="02040503050406030204" pitchFamily="18" charset="0"/>
              </a:rPr>
              <a:t> Human Language</a:t>
            </a:r>
            <a:endParaRPr lang="en-US" sz="2800" b="1" dirty="0">
              <a:latin typeface="Cambria" panose="02040503050406030204" pitchFamily="18" charset="0"/>
            </a:endParaRPr>
          </a:p>
        </p:txBody>
      </p:sp>
      <p:sp>
        <p:nvSpPr>
          <p:cNvPr id="6" name="TextBox 5"/>
          <p:cNvSpPr txBox="1"/>
          <p:nvPr/>
        </p:nvSpPr>
        <p:spPr>
          <a:xfrm>
            <a:off x="743711" y="1443840"/>
            <a:ext cx="10543413" cy="1815882"/>
          </a:xfrm>
          <a:prstGeom prst="rect">
            <a:avLst/>
          </a:prstGeom>
          <a:noFill/>
        </p:spPr>
        <p:txBody>
          <a:bodyPr wrap="square" rtlCol="0">
            <a:spAutoFit/>
          </a:bodyPr>
          <a:lstStyle/>
          <a:p>
            <a:pPr algn="just"/>
            <a:r>
              <a:rPr lang="en-US" sz="2800" b="1" dirty="0">
                <a:latin typeface="Cambria" panose="02040503050406030204" pitchFamily="18" charset="0"/>
              </a:rPr>
              <a:t>Use of sound signals </a:t>
            </a:r>
            <a:r>
              <a:rPr lang="en-US" sz="2800" dirty="0">
                <a:latin typeface="Cambria" panose="02040503050406030204" pitchFamily="18" charset="0"/>
              </a:rPr>
              <a:t>The use of sound signals is perhaps the most obvious characteristic of human language. human beings can transfer language to visual symbols (as in the case of sign language, or writing) and to tactile symbols (as in the case of Braille).</a:t>
            </a:r>
          </a:p>
        </p:txBody>
      </p:sp>
      <p:sp>
        <p:nvSpPr>
          <p:cNvPr id="7" name="TextBox 6"/>
          <p:cNvSpPr txBox="1"/>
          <p:nvPr/>
        </p:nvSpPr>
        <p:spPr>
          <a:xfrm>
            <a:off x="743710" y="3439924"/>
            <a:ext cx="10543413" cy="523220"/>
          </a:xfrm>
          <a:prstGeom prst="rect">
            <a:avLst/>
          </a:prstGeom>
          <a:noFill/>
        </p:spPr>
        <p:txBody>
          <a:bodyPr wrap="square" rtlCol="0">
            <a:spAutoFit/>
          </a:bodyPr>
          <a:lstStyle/>
          <a:p>
            <a:pPr algn="just"/>
            <a:r>
              <a:rPr lang="en-US" sz="2800" b="1" dirty="0">
                <a:latin typeface="Cambria" panose="02040503050406030204" pitchFamily="18" charset="0"/>
              </a:rPr>
              <a:t>Arbitrariness</a:t>
            </a:r>
          </a:p>
        </p:txBody>
      </p:sp>
      <p:sp>
        <p:nvSpPr>
          <p:cNvPr id="9" name="TextBox 8"/>
          <p:cNvSpPr txBox="1"/>
          <p:nvPr/>
        </p:nvSpPr>
        <p:spPr>
          <a:xfrm>
            <a:off x="743711" y="3963144"/>
            <a:ext cx="10929937" cy="2246769"/>
          </a:xfrm>
          <a:prstGeom prst="rect">
            <a:avLst/>
          </a:prstGeom>
          <a:noFill/>
        </p:spPr>
        <p:txBody>
          <a:bodyPr wrap="square" rtlCol="0">
            <a:spAutoFit/>
          </a:bodyPr>
          <a:lstStyle/>
          <a:p>
            <a:pPr algn="just"/>
            <a:r>
              <a:rPr lang="en-US" sz="2800" dirty="0" smtClean="0">
                <a:latin typeface="Cambria" panose="02040503050406030204" pitchFamily="18" charset="0"/>
              </a:rPr>
              <a:t>There </a:t>
            </a:r>
            <a:r>
              <a:rPr lang="en-US" sz="2800" dirty="0">
                <a:latin typeface="Cambria" panose="02040503050406030204" pitchFamily="18" charset="0"/>
              </a:rPr>
              <a:t>is generally an apparent relation between the signal and the message the animal wishes to convey. On the other hand, if we look at human language-carefully, we see that except in the case of onomatopoeic words or expressions, there is no logical relationship between the signal and the message.  </a:t>
            </a:r>
          </a:p>
        </p:txBody>
      </p:sp>
    </p:spTree>
    <p:extLst>
      <p:ext uri="{BB962C8B-B14F-4D97-AF65-F5344CB8AC3E}">
        <p14:creationId xmlns:p14="http://schemas.microsoft.com/office/powerpoint/2010/main" val="3428123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1274</TotalTime>
  <Words>4536</Words>
  <Application>Microsoft Office PowerPoint</Application>
  <PresentationFormat>Widescreen</PresentationFormat>
  <Paragraphs>294</Paragraphs>
  <Slides>42</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Bhandare</dc:creator>
  <cp:lastModifiedBy>Sachin Bhandare</cp:lastModifiedBy>
  <cp:revision>99</cp:revision>
  <dcterms:created xsi:type="dcterms:W3CDTF">2020-08-17T03:25:08Z</dcterms:created>
  <dcterms:modified xsi:type="dcterms:W3CDTF">2021-03-11T08:06:59Z</dcterms:modified>
</cp:coreProperties>
</file>